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2" r:id="rId4"/>
    <p:sldId id="261" r:id="rId5"/>
    <p:sldId id="265" r:id="rId6"/>
    <p:sldId id="266" r:id="rId7"/>
    <p:sldId id="267" r:id="rId8"/>
    <p:sldId id="268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84BB00"/>
    <a:srgbClr val="3A4150"/>
    <a:srgbClr val="043D2B"/>
    <a:srgbClr val="ADF979"/>
    <a:srgbClr val="000000"/>
    <a:srgbClr val="E05206"/>
    <a:srgbClr val="B0B3B9"/>
    <a:srgbClr val="8E0F09"/>
    <a:srgbClr val="4019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0" y="85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7CD7DD-E5E1-422E-A2CD-72F5607BA816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B74C88-336C-43EE-9766-10099AD6BB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33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74C88-336C-43EE-9766-10099AD6BB4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805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74C88-336C-43EE-9766-10099AD6BB4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9138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74C88-336C-43EE-9766-10099AD6BB4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99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B74C88-336C-43EE-9766-10099AD6BB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8323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50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581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9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483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055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2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868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90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52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60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447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B5BC19-6BC7-4FEC-A292-866AF00E7EC7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BDEB7-6C95-4481-A025-9EECF3FA1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7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wmf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11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1.wmf"/><Relationship Id="rId7" Type="http://schemas.openxmlformats.org/officeDocument/2006/relationships/image" Target="../media/image1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image" Target="../media/image21.wmf"/><Relationship Id="rId7" Type="http://schemas.openxmlformats.org/officeDocument/2006/relationships/image" Target="../media/image28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1.wmf"/><Relationship Id="rId7" Type="http://schemas.openxmlformats.org/officeDocument/2006/relationships/image" Target="../media/image24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91983" y="398463"/>
            <a:ext cx="3581872" cy="1520708"/>
            <a:chOff x="556740" y="398463"/>
            <a:chExt cx="3581872" cy="1520708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187" y="398463"/>
              <a:ext cx="3527425" cy="1447800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1334529" y="499906"/>
              <a:ext cx="1977083" cy="90794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5300" spc="-35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17</a:t>
              </a:r>
              <a:r>
                <a:rPr lang="en-US" sz="53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0</a:t>
              </a:r>
              <a:r>
                <a:rPr lang="en-US" sz="5800" spc="-100" baseline="180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M</a:t>
              </a:r>
              <a:endParaRPr lang="en-US" sz="58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6740" y="1449812"/>
              <a:ext cx="2501087" cy="46935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50" dirty="0" smtClean="0">
                  <a:solidFill>
                    <a:srgbClr val="3A4150"/>
                  </a:solidFill>
                </a:rPr>
                <a:t>Operating Budget</a:t>
              </a:r>
              <a:endParaRPr lang="en-US" sz="2450" dirty="0">
                <a:solidFill>
                  <a:srgbClr val="3A415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91983" y="2334948"/>
            <a:ext cx="3059671" cy="2524818"/>
            <a:chOff x="391983" y="2334948"/>
            <a:chExt cx="3059671" cy="252481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430" y="2805541"/>
              <a:ext cx="2927350" cy="2054225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446430" y="3921664"/>
              <a:ext cx="2927350" cy="8463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900" spc="-35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1</a:t>
              </a:r>
              <a:r>
                <a:rPr lang="en-US" sz="49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5,085</a:t>
              </a:r>
              <a:endParaRPr lang="en-US" sz="49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1983" y="2334948"/>
              <a:ext cx="3059671" cy="46935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450" spc="-100" dirty="0" smtClean="0">
                  <a:solidFill>
                    <a:srgbClr val="3A4150"/>
                  </a:solidFill>
                </a:rPr>
                <a:t>VCC Student Headcount:</a:t>
              </a:r>
              <a:endParaRPr lang="en-US" sz="2450" spc="-100" dirty="0">
                <a:solidFill>
                  <a:srgbClr val="3A4150"/>
                </a:solidFill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605695" y="22114"/>
            <a:ext cx="4292600" cy="2320925"/>
            <a:chOff x="4378068" y="110224"/>
            <a:chExt cx="4292600" cy="2320925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8068" y="110224"/>
              <a:ext cx="4292600" cy="2320925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6343821" y="1172399"/>
              <a:ext cx="2029040" cy="8463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900" spc="-35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1</a:t>
              </a:r>
              <a:r>
                <a:rPr lang="en-US" sz="49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,664</a:t>
              </a:r>
              <a:endParaRPr lang="en-US" sz="49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343821" y="456461"/>
              <a:ext cx="1671595" cy="71391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450" b="1" dirty="0" smtClean="0">
                  <a:solidFill>
                    <a:schemeClr val="bg1"/>
                  </a:solidFill>
                </a:rPr>
                <a:t>Credentials</a:t>
              </a:r>
            </a:p>
            <a:p>
              <a:pPr>
                <a:lnSpc>
                  <a:spcPts val="2400"/>
                </a:lnSpc>
              </a:pPr>
              <a:r>
                <a:rPr lang="en-US" sz="2450" b="1" dirty="0" smtClean="0">
                  <a:solidFill>
                    <a:schemeClr val="bg1"/>
                  </a:solidFill>
                </a:rPr>
                <a:t>issued:</a:t>
              </a:r>
              <a:endParaRPr lang="en-US" sz="245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097983" y="2363259"/>
            <a:ext cx="3395464" cy="2681361"/>
            <a:chOff x="5081271" y="2597975"/>
            <a:chExt cx="3395464" cy="2681361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59145" y="2597975"/>
              <a:ext cx="3317590" cy="2261791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5436972" y="4063619"/>
              <a:ext cx="1977083" cy="12157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73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3</a:t>
              </a:r>
              <a:r>
                <a:rPr lang="en-US" sz="7900" spc="-100" baseline="180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M</a:t>
              </a:r>
              <a:endParaRPr lang="en-US" sz="79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5081271" y="2820043"/>
              <a:ext cx="2716329" cy="2369209"/>
              <a:chOff x="5081271" y="2820043"/>
              <a:chExt cx="2716329" cy="2369209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5081271" y="2820043"/>
                <a:ext cx="2716329" cy="105413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en-US" sz="2800" dirty="0">
                    <a:solidFill>
                      <a:srgbClr val="3A4150"/>
                    </a:solidFill>
                  </a:rPr>
                  <a:t>Cost of Senior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2800" dirty="0">
                    <a:solidFill>
                      <a:srgbClr val="3A4150"/>
                    </a:solidFill>
                  </a:rPr>
                  <a:t>Leadership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2800" dirty="0">
                    <a:solidFill>
                      <a:srgbClr val="3A4150"/>
                    </a:solidFill>
                  </a:rPr>
                  <a:t>Salaries:</a:t>
                </a:r>
                <a:endParaRPr lang="en-US" sz="2450" dirty="0">
                  <a:solidFill>
                    <a:srgbClr val="3A4150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087202" y="4696809"/>
                <a:ext cx="1404728" cy="492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2600" dirty="0" smtClean="0">
                    <a:solidFill>
                      <a:srgbClr val="3A4150"/>
                    </a:solidFill>
                  </a:rPr>
                  <a:t>per year</a:t>
                </a:r>
                <a:endParaRPr lang="en-US" sz="2600" dirty="0">
                  <a:solidFill>
                    <a:srgbClr val="3A4150"/>
                  </a:solidFill>
                </a:endParaRPr>
              </a:p>
            </p:txBody>
          </p:sp>
        </p:grpSp>
      </p:grpSp>
      <p:grpSp>
        <p:nvGrpSpPr>
          <p:cNvPr id="56" name="Group 55"/>
          <p:cNvGrpSpPr/>
          <p:nvPr/>
        </p:nvGrpSpPr>
        <p:grpSpPr>
          <a:xfrm>
            <a:off x="7894216" y="2363259"/>
            <a:ext cx="4264955" cy="2709672"/>
            <a:chOff x="7615492" y="3841803"/>
            <a:chExt cx="4264955" cy="2709672"/>
          </a:xfrm>
        </p:grpSpPr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97872" y="3841803"/>
              <a:ext cx="4182575" cy="2264647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7971193" y="5335758"/>
              <a:ext cx="2360628" cy="12157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7300" spc="-12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7</a:t>
              </a:r>
              <a:r>
                <a:rPr lang="en-US" sz="7300" spc="-3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.</a:t>
              </a:r>
              <a:r>
                <a:rPr lang="en-US" sz="73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5</a:t>
              </a:r>
              <a:r>
                <a:rPr lang="en-US" sz="7900" spc="-100" baseline="180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M</a:t>
              </a:r>
              <a:endParaRPr lang="en-US" sz="79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615492" y="4084872"/>
              <a:ext cx="2716329" cy="10687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800" dirty="0">
                  <a:solidFill>
                    <a:srgbClr val="3A4150"/>
                  </a:solidFill>
                </a:rPr>
                <a:t>Cost of </a:t>
              </a:r>
              <a:r>
                <a:rPr lang="en-US" sz="2800" dirty="0" smtClean="0">
                  <a:solidFill>
                    <a:srgbClr val="3A4150"/>
                  </a:solidFill>
                </a:rPr>
                <a:t>Leadership </a:t>
              </a:r>
              <a:br>
                <a:rPr lang="en-US" sz="2800" dirty="0" smtClean="0">
                  <a:solidFill>
                    <a:srgbClr val="3A4150"/>
                  </a:solidFill>
                </a:rPr>
              </a:br>
              <a:r>
                <a:rPr lang="en-US" sz="2800" dirty="0" smtClean="0">
                  <a:solidFill>
                    <a:srgbClr val="3A4150"/>
                  </a:solidFill>
                </a:rPr>
                <a:t>Team Salaries</a:t>
              </a:r>
              <a:r>
                <a:rPr lang="en-US" sz="2800" dirty="0">
                  <a:solidFill>
                    <a:srgbClr val="3A4150"/>
                  </a:solidFill>
                </a:rPr>
                <a:t>:</a:t>
              </a:r>
              <a:endParaRPr lang="en-US" sz="2450" dirty="0">
                <a:solidFill>
                  <a:srgbClr val="3A4150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371063" y="5968948"/>
              <a:ext cx="1404728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600" dirty="0" smtClean="0">
                  <a:solidFill>
                    <a:srgbClr val="3A4150"/>
                  </a:solidFill>
                </a:rPr>
                <a:t>per year</a:t>
              </a:r>
              <a:endParaRPr lang="en-US" sz="2600" dirty="0">
                <a:solidFill>
                  <a:srgbClr val="3A41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210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495857" y="508943"/>
            <a:ext cx="3127375" cy="2050399"/>
            <a:chOff x="495857" y="508943"/>
            <a:chExt cx="3127375" cy="20503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857" y="508943"/>
              <a:ext cx="3127375" cy="188595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95857" y="1640757"/>
              <a:ext cx="3127375" cy="9185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en-US" sz="3200" spc="-16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VCC BOG</a:t>
              </a:r>
              <a:br>
                <a:rPr lang="en-US" sz="3200" spc="-16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</a:br>
              <a:r>
                <a:rPr lang="en-US" sz="3200" spc="-160" dirty="0" err="1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EdCo</a:t>
              </a:r>
              <a:r>
                <a:rPr lang="en-US" sz="3200" spc="-16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, </a:t>
              </a:r>
              <a:r>
                <a:rPr lang="en-US" sz="3200" spc="-160" dirty="0" err="1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OpsCo</a:t>
              </a:r>
              <a:endParaRPr lang="en-US" sz="3200" spc="-16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95857" y="3058466"/>
            <a:ext cx="2706884" cy="2818175"/>
            <a:chOff x="686160" y="3824585"/>
            <a:chExt cx="2706884" cy="2818175"/>
          </a:xfrm>
        </p:grpSpPr>
        <p:sp>
          <p:nvSpPr>
            <p:cNvPr id="11" name="TextBox 10"/>
            <p:cNvSpPr txBox="1"/>
            <p:nvPr/>
          </p:nvSpPr>
          <p:spPr>
            <a:xfrm>
              <a:off x="851558" y="5427043"/>
              <a:ext cx="1977083" cy="12157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73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4</a:t>
              </a:r>
              <a:r>
                <a:rPr lang="en-US" sz="8000" spc="-100" baseline="180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M</a:t>
              </a:r>
              <a:endParaRPr lang="en-US" sz="80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86160" y="3824585"/>
              <a:ext cx="2608976" cy="9914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2500" spc="-50" dirty="0" smtClean="0">
                  <a:solidFill>
                    <a:srgbClr val="3A4150"/>
                  </a:solidFill>
                </a:rPr>
                <a:t>VCC Marketing and</a:t>
              </a:r>
            </a:p>
            <a:p>
              <a:pPr>
                <a:lnSpc>
                  <a:spcPts val="2300"/>
                </a:lnSpc>
              </a:pPr>
              <a:r>
                <a:rPr lang="en-US" sz="2500" spc="-50" dirty="0" smtClean="0">
                  <a:solidFill>
                    <a:srgbClr val="3A4150"/>
                  </a:solidFill>
                </a:rPr>
                <a:t>Communications</a:t>
              </a:r>
            </a:p>
            <a:p>
              <a:pPr>
                <a:lnSpc>
                  <a:spcPts val="2300"/>
                </a:lnSpc>
              </a:pPr>
              <a:r>
                <a:rPr lang="en-US" sz="2500" spc="-50" dirty="0" smtClean="0">
                  <a:solidFill>
                    <a:srgbClr val="3A4150"/>
                  </a:solidFill>
                </a:rPr>
                <a:t>Budget:</a:t>
              </a:r>
              <a:endParaRPr lang="en-US" sz="2500" spc="-50" dirty="0">
                <a:solidFill>
                  <a:srgbClr val="3A415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501788" y="6060233"/>
              <a:ext cx="1404728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600" dirty="0" smtClean="0">
                  <a:solidFill>
                    <a:srgbClr val="3A4150"/>
                  </a:solidFill>
                </a:rPr>
                <a:t>annually</a:t>
              </a:r>
              <a:endParaRPr lang="en-US" sz="2600" dirty="0">
                <a:solidFill>
                  <a:srgbClr val="3A4150"/>
                </a:solidFill>
              </a:endParaRP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044" y="4095809"/>
              <a:ext cx="2667000" cy="1920875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/>
        </p:nvGrpSpPr>
        <p:grpSpPr>
          <a:xfrm>
            <a:off x="4637559" y="397993"/>
            <a:ext cx="3008484" cy="1765724"/>
            <a:chOff x="4802316" y="134382"/>
            <a:chExt cx="3008484" cy="1765724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02316" y="508943"/>
              <a:ext cx="1549400" cy="1209675"/>
            </a:xfrm>
            <a:prstGeom prst="rect">
              <a:avLst/>
            </a:prstGeom>
          </p:spPr>
        </p:pic>
        <p:sp>
          <p:nvSpPr>
            <p:cNvPr id="22" name="TextBox 21"/>
            <p:cNvSpPr txBox="1"/>
            <p:nvPr/>
          </p:nvSpPr>
          <p:spPr>
            <a:xfrm>
              <a:off x="5828441" y="385636"/>
              <a:ext cx="1977083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300</a:t>
              </a:r>
              <a:r>
                <a:rPr lang="en-US" sz="4600" spc="-100" baseline="180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M</a:t>
              </a:r>
              <a:endParaRPr lang="en-US" sz="46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51716" y="1018958"/>
              <a:ext cx="1262235" cy="5796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2200" spc="-50" dirty="0" smtClean="0">
                  <a:solidFill>
                    <a:srgbClr val="3A4150"/>
                  </a:solidFill>
                </a:rPr>
                <a:t>to build</a:t>
              </a:r>
              <a:br>
                <a:rPr lang="en-US" sz="2200" spc="-50" dirty="0" smtClean="0">
                  <a:solidFill>
                    <a:srgbClr val="3A4150"/>
                  </a:solidFill>
                </a:rPr>
              </a:br>
              <a:r>
                <a:rPr lang="en-US" sz="2200" spc="-50" dirty="0" smtClean="0">
                  <a:solidFill>
                    <a:srgbClr val="3A4150"/>
                  </a:solidFill>
                </a:rPr>
                <a:t>building</a:t>
              </a:r>
              <a:endParaRPr lang="en-US" sz="2200" spc="-50" dirty="0">
                <a:solidFill>
                  <a:srgbClr val="3A415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842003" y="134382"/>
              <a:ext cx="2637955" cy="3947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2200" spc="-50" dirty="0" smtClean="0">
                  <a:solidFill>
                    <a:srgbClr val="3A4150"/>
                  </a:solidFill>
                </a:rPr>
                <a:t>Projected cost of:</a:t>
              </a:r>
              <a:endParaRPr lang="en-US" sz="2200" spc="-50" dirty="0">
                <a:solidFill>
                  <a:srgbClr val="3A415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234323" y="1161442"/>
              <a:ext cx="576477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2</a:t>
              </a:r>
              <a:endParaRPr lang="en-US" sz="46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725479" y="2484778"/>
            <a:ext cx="3200310" cy="1031439"/>
            <a:chOff x="4706016" y="2524627"/>
            <a:chExt cx="3200310" cy="1031439"/>
          </a:xfrm>
        </p:grpSpPr>
        <p:sp>
          <p:nvSpPr>
            <p:cNvPr id="33" name="TextBox 32"/>
            <p:cNvSpPr txBox="1"/>
            <p:nvPr/>
          </p:nvSpPr>
          <p:spPr>
            <a:xfrm>
              <a:off x="6223684" y="2817402"/>
              <a:ext cx="1634441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425</a:t>
              </a:r>
              <a:r>
                <a:rPr lang="en-US" sz="4600" spc="-100" baseline="180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M</a:t>
              </a:r>
              <a:endParaRPr lang="en-US" sz="46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4706016" y="2524627"/>
              <a:ext cx="3200310" cy="860006"/>
              <a:chOff x="4706016" y="2524627"/>
              <a:chExt cx="3200310" cy="860006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06016" y="2524627"/>
                <a:ext cx="1599126" cy="860006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5996224" y="2605719"/>
                <a:ext cx="1910102" cy="394788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ts val="2300"/>
                  </a:lnSpc>
                </a:pPr>
                <a:r>
                  <a:rPr lang="en-US" sz="2200" spc="-50" dirty="0" smtClean="0">
                    <a:solidFill>
                      <a:srgbClr val="3A4150"/>
                    </a:solidFill>
                  </a:rPr>
                  <a:t>VCC land value:</a:t>
                </a:r>
                <a:endParaRPr lang="en-US" sz="2200" spc="-50" dirty="0">
                  <a:solidFill>
                    <a:srgbClr val="3A4150"/>
                  </a:solidFill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4627626" y="4060447"/>
            <a:ext cx="3787563" cy="1743854"/>
            <a:chOff x="4675400" y="3902632"/>
            <a:chExt cx="3787563" cy="1743854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00" y="3981410"/>
              <a:ext cx="2536825" cy="1558925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5964887" y="4085231"/>
              <a:ext cx="1634165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2000</a:t>
              </a:r>
              <a:endParaRPr lang="en-US" sz="46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967654" y="3902632"/>
              <a:ext cx="1910102" cy="3947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2000" spc="-50" dirty="0" smtClean="0">
                  <a:solidFill>
                    <a:srgbClr val="3A4150"/>
                  </a:solidFill>
                </a:rPr>
                <a:t>Campus Plan:</a:t>
              </a:r>
              <a:endParaRPr lang="en-US" sz="2000" spc="-50" dirty="0">
                <a:solidFill>
                  <a:srgbClr val="3A415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967654" y="4589153"/>
              <a:ext cx="2185746" cy="3872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2000" spc="-50" dirty="0" smtClean="0">
                  <a:solidFill>
                    <a:srgbClr val="3A4150"/>
                  </a:solidFill>
                </a:rPr>
                <a:t>housing units with</a:t>
              </a:r>
              <a:endParaRPr lang="en-US" sz="2000" spc="-50" dirty="0">
                <a:solidFill>
                  <a:srgbClr val="3A4150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034329" y="5259200"/>
              <a:ext cx="2428634" cy="3872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2000" spc="-50" dirty="0" smtClean="0">
                  <a:solidFill>
                    <a:srgbClr val="3A4150"/>
                  </a:solidFill>
                </a:rPr>
                <a:t>affordable housing</a:t>
              </a:r>
              <a:endParaRPr lang="en-US" sz="2000" spc="-50" dirty="0">
                <a:solidFill>
                  <a:srgbClr val="3A4150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996223" y="4765158"/>
              <a:ext cx="1977340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20</a:t>
              </a:r>
              <a:r>
                <a:rPr lang="en-US" sz="4600" spc="-100" baseline="180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%</a:t>
              </a:r>
              <a:endParaRPr lang="en-US" sz="46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523374" y="390552"/>
            <a:ext cx="2876550" cy="2500410"/>
            <a:chOff x="8332664" y="332559"/>
            <a:chExt cx="2876550" cy="2500410"/>
          </a:xfrm>
        </p:grpSpPr>
        <p:sp>
          <p:nvSpPr>
            <p:cNvPr id="39" name="TextBox 38"/>
            <p:cNvSpPr txBox="1"/>
            <p:nvPr/>
          </p:nvSpPr>
          <p:spPr>
            <a:xfrm>
              <a:off x="9630054" y="332559"/>
              <a:ext cx="157916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Housing</a:t>
              </a:r>
              <a:endParaRPr lang="en-US" sz="24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2664" y="448544"/>
              <a:ext cx="2876550" cy="2384425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9458714" y="1833637"/>
              <a:ext cx="163366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dirty="0" smtClean="0">
                  <a:solidFill>
                    <a:srgbClr val="84BB00"/>
                  </a:solidFill>
                  <a:latin typeface="Arial Black" panose="020B0A04020102090204" pitchFamily="34" charset="0"/>
                </a:rPr>
                <a:t>2033</a:t>
              </a:r>
              <a:endParaRPr lang="en-US" sz="4600" spc="-100" baseline="18000" dirty="0">
                <a:solidFill>
                  <a:srgbClr val="84BB00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638292" y="676727"/>
              <a:ext cx="1344033" cy="50270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700" spc="-50" dirty="0" smtClean="0">
                  <a:solidFill>
                    <a:srgbClr val="3A4150"/>
                  </a:solidFill>
                </a:rPr>
                <a:t>development </a:t>
              </a:r>
              <a:br>
                <a:rPr lang="en-US" sz="1700" spc="-50" dirty="0" smtClean="0">
                  <a:solidFill>
                    <a:srgbClr val="3A4150"/>
                  </a:solidFill>
                </a:rPr>
              </a:br>
              <a:r>
                <a:rPr lang="en-US" sz="1700" spc="-50" dirty="0" smtClean="0">
                  <a:solidFill>
                    <a:srgbClr val="3A4150"/>
                  </a:solidFill>
                </a:rPr>
                <a:t>to begin in</a:t>
              </a:r>
              <a:endParaRPr lang="en-US" sz="1700" spc="-50" dirty="0">
                <a:solidFill>
                  <a:srgbClr val="3A415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3536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766648" y="447374"/>
            <a:ext cx="4292600" cy="2320925"/>
            <a:chOff x="7839890" y="-30798"/>
            <a:chExt cx="4292600" cy="23209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9890" y="-30798"/>
              <a:ext cx="4292600" cy="2320925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9805643" y="1031377"/>
              <a:ext cx="2029040" cy="8463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9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4</a:t>
              </a:r>
              <a:r>
                <a:rPr lang="en-US" sz="4900" spc="-1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0</a:t>
              </a:r>
              <a:r>
                <a:rPr lang="en-US" sz="49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3</a:t>
              </a:r>
              <a:endParaRPr lang="en-US" sz="49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805643" y="315439"/>
              <a:ext cx="1671595" cy="71391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450" b="1" dirty="0" smtClean="0">
                  <a:solidFill>
                    <a:srgbClr val="FFFFFF"/>
                  </a:solidFill>
                </a:rPr>
                <a:t>Credentials</a:t>
              </a:r>
            </a:p>
            <a:p>
              <a:pPr>
                <a:lnSpc>
                  <a:spcPts val="2400"/>
                </a:lnSpc>
              </a:pPr>
              <a:r>
                <a:rPr lang="en-US" sz="2450" b="1" dirty="0" smtClean="0">
                  <a:solidFill>
                    <a:srgbClr val="FFFFFF"/>
                  </a:solidFill>
                </a:rPr>
                <a:t>issued:</a:t>
              </a:r>
              <a:endParaRPr lang="en-US" sz="245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43037" y="3395247"/>
            <a:ext cx="3395464" cy="2682756"/>
            <a:chOff x="664553" y="3855819"/>
            <a:chExt cx="3395464" cy="268275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9188" y="3855819"/>
              <a:ext cx="3320829" cy="2264001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1020254" y="5322858"/>
              <a:ext cx="1977083" cy="12157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73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3</a:t>
              </a:r>
              <a:r>
                <a:rPr lang="en-US" sz="7900" spc="-100" baseline="180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M</a:t>
              </a:r>
              <a:endParaRPr lang="en-US" sz="7900" spc="-100" baseline="18000" dirty="0">
                <a:solidFill>
                  <a:srgbClr val="E05206"/>
                </a:solidFill>
                <a:latin typeface="Arial Black" panose="020B0A0402010209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64553" y="4079282"/>
              <a:ext cx="2716329" cy="2369209"/>
              <a:chOff x="5081271" y="2820043"/>
              <a:chExt cx="2716329" cy="2369209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5081271" y="2820043"/>
                <a:ext cx="2716329" cy="105413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ts val="2500"/>
                  </a:lnSpc>
                </a:pPr>
                <a:r>
                  <a:rPr lang="en-US" sz="2800" dirty="0">
                    <a:solidFill>
                      <a:srgbClr val="8E0F09"/>
                    </a:solidFill>
                  </a:rPr>
                  <a:t>Cost of Senior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2800" dirty="0">
                    <a:solidFill>
                      <a:srgbClr val="8E0F09"/>
                    </a:solidFill>
                  </a:rPr>
                  <a:t>Leadership</a:t>
                </a:r>
              </a:p>
              <a:p>
                <a:pPr>
                  <a:lnSpc>
                    <a:spcPts val="2500"/>
                  </a:lnSpc>
                </a:pPr>
                <a:r>
                  <a:rPr lang="en-US" sz="2800" dirty="0">
                    <a:solidFill>
                      <a:srgbClr val="8E0F09"/>
                    </a:solidFill>
                  </a:rPr>
                  <a:t>Salaries:</a:t>
                </a:r>
                <a:endParaRPr lang="en-US" sz="2450" dirty="0">
                  <a:solidFill>
                    <a:srgbClr val="8E0F09"/>
                  </a:solidFill>
                </a:endParaRPr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6087202" y="4696809"/>
                <a:ext cx="1404728" cy="49244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r>
                  <a:rPr lang="en-US" sz="2600" dirty="0" smtClean="0">
                    <a:solidFill>
                      <a:srgbClr val="8E0F09"/>
                    </a:solidFill>
                  </a:rPr>
                  <a:t>per year</a:t>
                </a:r>
                <a:endParaRPr lang="en-US" sz="2600" dirty="0">
                  <a:solidFill>
                    <a:srgbClr val="8E0F09"/>
                  </a:solidFill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214316" y="3414020"/>
            <a:ext cx="4264955" cy="2709673"/>
            <a:chOff x="4214316" y="3414020"/>
            <a:chExt cx="4264955" cy="2709673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96696" y="3414020"/>
              <a:ext cx="4182575" cy="2264648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4570017" y="4907976"/>
              <a:ext cx="2360628" cy="12157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7300" spc="-12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7</a:t>
              </a:r>
              <a:r>
                <a:rPr lang="en-US" sz="7300" spc="-3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.</a:t>
              </a:r>
              <a:r>
                <a:rPr lang="en-US" sz="73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5</a:t>
              </a:r>
              <a:r>
                <a:rPr lang="en-US" sz="7900" spc="-100" baseline="180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M</a:t>
              </a:r>
              <a:endParaRPr lang="en-US" sz="7900" spc="-100" baseline="18000" dirty="0">
                <a:solidFill>
                  <a:srgbClr val="E05206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214316" y="3657090"/>
              <a:ext cx="2716329" cy="106875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500"/>
                </a:lnSpc>
              </a:pPr>
              <a:r>
                <a:rPr lang="en-US" sz="2800" dirty="0">
                  <a:solidFill>
                    <a:srgbClr val="8E0F09"/>
                  </a:solidFill>
                </a:rPr>
                <a:t>Cost of </a:t>
              </a:r>
              <a:r>
                <a:rPr lang="en-US" sz="2800" dirty="0" smtClean="0">
                  <a:solidFill>
                    <a:srgbClr val="8E0F09"/>
                  </a:solidFill>
                </a:rPr>
                <a:t>Leadership </a:t>
              </a:r>
              <a:br>
                <a:rPr lang="en-US" sz="2800" dirty="0" smtClean="0">
                  <a:solidFill>
                    <a:srgbClr val="8E0F09"/>
                  </a:solidFill>
                </a:rPr>
              </a:br>
              <a:r>
                <a:rPr lang="en-US" sz="2800" dirty="0" smtClean="0">
                  <a:solidFill>
                    <a:srgbClr val="8E0F09"/>
                  </a:solidFill>
                </a:rPr>
                <a:t>Team Salaries</a:t>
              </a:r>
              <a:r>
                <a:rPr lang="en-US" sz="2800" dirty="0">
                  <a:solidFill>
                    <a:srgbClr val="8E0F09"/>
                  </a:solidFill>
                </a:rPr>
                <a:t>:</a:t>
              </a:r>
              <a:endParaRPr lang="en-US" sz="2450" dirty="0">
                <a:solidFill>
                  <a:srgbClr val="8E0F09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969887" y="5541166"/>
              <a:ext cx="1404728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600" dirty="0" smtClean="0">
                  <a:solidFill>
                    <a:srgbClr val="8E0F09"/>
                  </a:solidFill>
                </a:rPr>
                <a:t>per year</a:t>
              </a:r>
              <a:endParaRPr lang="en-US" sz="2600" dirty="0">
                <a:solidFill>
                  <a:srgbClr val="8E0F09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04335" y="187774"/>
            <a:ext cx="3059671" cy="2774187"/>
            <a:chOff x="543242" y="-292505"/>
            <a:chExt cx="3059671" cy="2774187"/>
          </a:xfrm>
        </p:grpSpPr>
        <p:sp>
          <p:nvSpPr>
            <p:cNvPr id="20" name="TextBox 19"/>
            <p:cNvSpPr txBox="1"/>
            <p:nvPr/>
          </p:nvSpPr>
          <p:spPr>
            <a:xfrm>
              <a:off x="543242" y="-292505"/>
              <a:ext cx="3059671" cy="71391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450" spc="-100" dirty="0" err="1">
                  <a:solidFill>
                    <a:srgbClr val="8E0F09"/>
                  </a:solidFill>
                </a:rPr>
                <a:t>Langara</a:t>
              </a:r>
              <a:r>
                <a:rPr lang="en-US" sz="2450" spc="-100" dirty="0">
                  <a:solidFill>
                    <a:srgbClr val="8E0F09"/>
                  </a:solidFill>
                </a:rPr>
                <a:t> </a:t>
              </a:r>
              <a:r>
                <a:rPr lang="en-US" sz="2450" spc="-100" dirty="0" smtClean="0">
                  <a:solidFill>
                    <a:srgbClr val="8E0F09"/>
                  </a:solidFill>
                </a:rPr>
                <a:t/>
              </a:r>
              <a:br>
                <a:rPr lang="en-US" sz="2450" spc="-100" dirty="0" smtClean="0">
                  <a:solidFill>
                    <a:srgbClr val="8E0F09"/>
                  </a:solidFill>
                </a:rPr>
              </a:br>
              <a:r>
                <a:rPr lang="en-US" sz="2450" spc="-100" dirty="0" smtClean="0">
                  <a:solidFill>
                    <a:srgbClr val="8E0F09"/>
                  </a:solidFill>
                </a:rPr>
                <a:t>Student Headcount:</a:t>
              </a:r>
              <a:endParaRPr lang="en-US" sz="2450" spc="-100" dirty="0">
                <a:solidFill>
                  <a:srgbClr val="8E0F09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0692" y="427457"/>
              <a:ext cx="2927350" cy="2054225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07214" y="1540527"/>
              <a:ext cx="2927350" cy="8463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4900" spc="-35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20</a:t>
              </a:r>
              <a:r>
                <a:rPr lang="en-US" sz="49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,005</a:t>
              </a:r>
              <a:endParaRPr lang="en-US" sz="49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8479271" y="601871"/>
            <a:ext cx="3581872" cy="1520708"/>
            <a:chOff x="8479271" y="601871"/>
            <a:chExt cx="3581872" cy="152070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33718" y="601871"/>
              <a:ext cx="3527425" cy="1447800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9257060" y="664842"/>
              <a:ext cx="2220565" cy="9848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5300" spc="-5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1</a:t>
              </a:r>
              <a:r>
                <a:rPr lang="en-US" sz="5300" spc="-1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80</a:t>
              </a:r>
              <a:r>
                <a:rPr lang="en-US" sz="5800" spc="-100" baseline="18000" dirty="0">
                  <a:solidFill>
                    <a:srgbClr val="FFFFFF"/>
                  </a:solidFill>
                  <a:latin typeface="Arial Black" panose="020B0A04020102090204" pitchFamily="34" charset="0"/>
                </a:rPr>
                <a:t>M</a:t>
              </a:r>
              <a:endParaRPr lang="en-US" sz="5800" spc="-1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479271" y="1653220"/>
              <a:ext cx="2501087" cy="46935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450" dirty="0" smtClean="0">
                  <a:solidFill>
                    <a:srgbClr val="8E0F09"/>
                  </a:solidFill>
                </a:rPr>
                <a:t>Operating Budget</a:t>
              </a:r>
              <a:endParaRPr lang="en-US" sz="2450" dirty="0">
                <a:solidFill>
                  <a:srgbClr val="8E0F0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782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95857" y="508943"/>
            <a:ext cx="3127375" cy="2047641"/>
            <a:chOff x="495857" y="508943"/>
            <a:chExt cx="3127375" cy="2047641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857" y="508943"/>
              <a:ext cx="3127375" cy="188595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495857" y="1643514"/>
              <a:ext cx="3127375" cy="91307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3200"/>
                </a:lnSpc>
              </a:pPr>
              <a:r>
                <a:rPr lang="en-US" sz="3200" spc="-160" dirty="0" err="1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Langara</a:t>
              </a:r>
              <a:r>
                <a:rPr lang="en-US" sz="3200" spc="-16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 </a:t>
              </a:r>
              <a:r>
                <a:rPr lang="en-US" sz="3200" spc="-160" dirty="0" err="1">
                  <a:solidFill>
                    <a:srgbClr val="E05206"/>
                  </a:solidFill>
                  <a:latin typeface="Arial Black" panose="020B0A04020102090204" pitchFamily="34" charset="0"/>
                </a:rPr>
                <a:t>BoG</a:t>
              </a:r>
              <a:r>
                <a:rPr lang="en-US" sz="3200" spc="-160" dirty="0">
                  <a:solidFill>
                    <a:srgbClr val="E05206"/>
                  </a:solidFill>
                  <a:latin typeface="Arial Black" panose="020B0A04020102090204" pitchFamily="34" charset="0"/>
                </a:rPr>
                <a:t> </a:t>
              </a:r>
              <a:r>
                <a:rPr lang="en-US" sz="3200" spc="-16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/>
              </a:r>
              <a:br>
                <a:rPr lang="en-US" sz="3200" spc="-16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</a:br>
              <a:r>
                <a:rPr lang="en-US" sz="3200" spc="-160" dirty="0" err="1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EdCo</a:t>
              </a:r>
              <a:r>
                <a:rPr lang="en-US" sz="3200" spc="-16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, </a:t>
              </a:r>
              <a:r>
                <a:rPr lang="en-US" sz="3200" spc="-160" dirty="0" err="1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OpsCo</a:t>
              </a:r>
              <a:endParaRPr lang="en-US" sz="3200" spc="-160" dirty="0">
                <a:solidFill>
                  <a:srgbClr val="E05206"/>
                </a:solidFill>
                <a:latin typeface="Arial Black" panose="020B0A0402010209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61736" y="3046147"/>
            <a:ext cx="2706884" cy="2818175"/>
            <a:chOff x="461736" y="3046147"/>
            <a:chExt cx="2706884" cy="2818175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620" y="3317371"/>
              <a:ext cx="2667000" cy="192087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27134" y="4648605"/>
              <a:ext cx="1977083" cy="12157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73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5</a:t>
              </a:r>
              <a:r>
                <a:rPr lang="en-US" sz="8000" spc="-100" baseline="180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M</a:t>
              </a:r>
              <a:endParaRPr lang="en-US" sz="8000" spc="-100" baseline="18000" dirty="0">
                <a:solidFill>
                  <a:srgbClr val="E05206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61736" y="3046147"/>
              <a:ext cx="2608976" cy="99142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2500" spc="-50" dirty="0" smtClean="0">
                  <a:solidFill>
                    <a:srgbClr val="8E0F09"/>
                  </a:solidFill>
                </a:rPr>
                <a:t>VCC Marketing and</a:t>
              </a:r>
            </a:p>
            <a:p>
              <a:pPr>
                <a:lnSpc>
                  <a:spcPts val="2300"/>
                </a:lnSpc>
              </a:pPr>
              <a:r>
                <a:rPr lang="en-US" sz="2500" spc="-50" dirty="0" smtClean="0">
                  <a:solidFill>
                    <a:srgbClr val="8E0F09"/>
                  </a:solidFill>
                </a:rPr>
                <a:t>Communications</a:t>
              </a:r>
            </a:p>
            <a:p>
              <a:pPr>
                <a:lnSpc>
                  <a:spcPts val="2300"/>
                </a:lnSpc>
              </a:pPr>
              <a:r>
                <a:rPr lang="en-US" sz="2500" spc="-50" dirty="0" smtClean="0">
                  <a:solidFill>
                    <a:srgbClr val="8E0F09"/>
                  </a:solidFill>
                </a:rPr>
                <a:t>Budget:</a:t>
              </a:r>
              <a:endParaRPr lang="en-US" sz="2500" spc="-50" dirty="0">
                <a:solidFill>
                  <a:srgbClr val="8E0F09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277364" y="5281795"/>
              <a:ext cx="1404728" cy="49244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600" dirty="0" smtClean="0">
                  <a:solidFill>
                    <a:srgbClr val="8E0F09"/>
                  </a:solidFill>
                </a:rPr>
                <a:t>annually</a:t>
              </a:r>
              <a:endParaRPr lang="en-US" sz="2600" dirty="0">
                <a:solidFill>
                  <a:srgbClr val="8E0F09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566741" y="4037572"/>
            <a:ext cx="3240435" cy="1573717"/>
            <a:chOff x="4637153" y="4124433"/>
            <a:chExt cx="3240435" cy="157371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37153" y="4148751"/>
              <a:ext cx="1501858" cy="1549399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5917113" y="4124433"/>
              <a:ext cx="1960475" cy="101976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800" dirty="0" smtClean="0">
                  <a:solidFill>
                    <a:srgbClr val="8E0F09"/>
                  </a:solidFill>
                  <a:latin typeface="Arial Black" panose="020B0A04020102090204" pitchFamily="34" charset="0"/>
                </a:rPr>
                <a:t>No</a:t>
              </a:r>
              <a:r>
                <a:rPr lang="en-US" sz="28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 </a:t>
              </a:r>
              <a:br>
                <a:rPr lang="en-US" sz="28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</a:br>
              <a:r>
                <a:rPr lang="en-US" sz="24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student housing </a:t>
              </a:r>
              <a:endParaRPr lang="en-US" sz="2400" spc="-100" baseline="18000" dirty="0">
                <a:solidFill>
                  <a:srgbClr val="E05206"/>
                </a:solidFill>
                <a:latin typeface="Arial Black" panose="020B0A0402010209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343444" y="635536"/>
            <a:ext cx="3774026" cy="1632763"/>
            <a:chOff x="7972469" y="349466"/>
            <a:chExt cx="3774026" cy="1632763"/>
          </a:xfrm>
        </p:grpSpPr>
        <p:sp>
          <p:nvSpPr>
            <p:cNvPr id="22" name="TextBox 21"/>
            <p:cNvSpPr txBox="1"/>
            <p:nvPr/>
          </p:nvSpPr>
          <p:spPr>
            <a:xfrm>
              <a:off x="9115750" y="633487"/>
              <a:ext cx="2404503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dirty="0" smtClean="0">
                  <a:solidFill>
                    <a:srgbClr val="E05206"/>
                  </a:solidFill>
                  <a:latin typeface="Arial Black" panose="020B0A04020102090204" pitchFamily="34" charset="0"/>
                </a:rPr>
                <a:t>renting</a:t>
              </a:r>
              <a:endParaRPr lang="en-US" sz="4600" spc="-100" baseline="18000" dirty="0">
                <a:solidFill>
                  <a:srgbClr val="E05206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22904" y="1262294"/>
              <a:ext cx="2023591" cy="59323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2200" spc="-50" dirty="0">
                  <a:solidFill>
                    <a:srgbClr val="8E0F09"/>
                  </a:solidFill>
                </a:rPr>
                <a:t>additional space (Ash St.)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125276" y="474193"/>
              <a:ext cx="1571300" cy="39478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US" sz="2200" spc="-50" dirty="0" smtClean="0">
                  <a:solidFill>
                    <a:srgbClr val="8E0F09"/>
                  </a:solidFill>
                </a:rPr>
                <a:t>Currently</a:t>
              </a:r>
              <a:endParaRPr lang="en-US" sz="2200" spc="-50" dirty="0">
                <a:solidFill>
                  <a:srgbClr val="8E0F09"/>
                </a:solidFill>
              </a:endParaRPr>
            </a:p>
          </p:txBody>
        </p:sp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2469" y="349466"/>
              <a:ext cx="1752749" cy="16327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973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682467" y="514350"/>
            <a:ext cx="1070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43D2B"/>
                </a:solidFill>
              </a:rPr>
              <a:t>Slide title</a:t>
            </a:r>
            <a:endParaRPr lang="en-US" sz="3600" b="1" dirty="0">
              <a:solidFill>
                <a:srgbClr val="043D2B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7181" y="1201417"/>
            <a:ext cx="10708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A4150"/>
                </a:solidFill>
              </a:rPr>
              <a:t>Slide main text</a:t>
            </a:r>
            <a:endParaRPr lang="en-US" dirty="0">
              <a:solidFill>
                <a:srgbClr val="3A4150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12" y="5959611"/>
            <a:ext cx="695325" cy="496661"/>
          </a:xfrm>
          <a:prstGeom prst="rect">
            <a:avLst/>
          </a:prstGeom>
        </p:spPr>
      </p:pic>
      <p:sp>
        <p:nvSpPr>
          <p:cNvPr id="63" name="Slide Number Placeholder 50"/>
          <p:cNvSpPr txBox="1">
            <a:spLocks/>
          </p:cNvSpPr>
          <p:nvPr/>
        </p:nvSpPr>
        <p:spPr>
          <a:xfrm>
            <a:off x="857324" y="6080480"/>
            <a:ext cx="476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A9BDEB7-6C95-4481-A025-9EECF3FA1C7D}" type="slidenum">
              <a:rPr lang="en-US" sz="1800" b="1">
                <a:solidFill>
                  <a:schemeClr val="bg1"/>
                </a:solidFill>
              </a:rPr>
              <a:pPr algn="ctr"/>
              <a:t>5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690705" y="2222141"/>
            <a:ext cx="2488970" cy="2380943"/>
            <a:chOff x="969847" y="2237457"/>
            <a:chExt cx="2370448" cy="2267564"/>
          </a:xfrm>
        </p:grpSpPr>
        <p:pic>
          <p:nvPicPr>
            <p:cNvPr id="65" name="Picture 6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2029" y="2913532"/>
              <a:ext cx="2267933" cy="1591489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1012029" y="3770050"/>
              <a:ext cx="2267934" cy="67210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3986" spc="-285" dirty="0">
                  <a:solidFill>
                    <a:srgbClr val="FFFFFF"/>
                  </a:solidFill>
                  <a:latin typeface="Arial Black" panose="020B0A04020102090204" pitchFamily="34" charset="0"/>
                </a:rPr>
                <a:t>1</a:t>
              </a:r>
              <a:r>
                <a:rPr lang="en-US" sz="3986" dirty="0">
                  <a:solidFill>
                    <a:srgbClr val="FFFFFF"/>
                  </a:solidFill>
                  <a:latin typeface="Arial Black" panose="020B0A04020102090204" pitchFamily="34" charset="0"/>
                </a:rPr>
                <a:t>5,085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969847" y="2237457"/>
              <a:ext cx="2370448" cy="6741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15"/>
                </a:lnSpc>
              </a:pPr>
              <a:r>
                <a:rPr lang="en-US" sz="3150" b="1" spc="-81" dirty="0">
                  <a:solidFill>
                    <a:srgbClr val="84BB00"/>
                  </a:solidFill>
                </a:rPr>
                <a:t>VCC</a:t>
              </a:r>
              <a:r>
                <a:rPr lang="en-US" sz="2310" spc="-81" dirty="0">
                  <a:solidFill>
                    <a:srgbClr val="84BB00"/>
                  </a:solidFill>
                </a:rPr>
                <a:t> </a:t>
              </a:r>
              <a:r>
                <a:rPr lang="en-US" sz="2310" spc="-81" dirty="0">
                  <a:solidFill>
                    <a:srgbClr val="3A4150"/>
                  </a:solidFill>
                </a:rPr>
                <a:t/>
              </a:r>
              <a:br>
                <a:rPr lang="en-US" sz="2310" spc="-81" dirty="0">
                  <a:solidFill>
                    <a:srgbClr val="3A4150"/>
                  </a:solidFill>
                </a:rPr>
              </a:br>
              <a:r>
                <a:rPr lang="en-US" sz="2310" spc="-81" dirty="0">
                  <a:solidFill>
                    <a:srgbClr val="3A4150"/>
                  </a:solidFill>
                </a:rPr>
                <a:t>Student Headcount:</a:t>
              </a: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7711989" y="2222149"/>
            <a:ext cx="3838127" cy="2390937"/>
            <a:chOff x="7656784" y="2237465"/>
            <a:chExt cx="3655359" cy="2277082"/>
          </a:xfrm>
        </p:grpSpPr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88554" y="2841322"/>
              <a:ext cx="3521075" cy="1673225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8941695" y="2237465"/>
              <a:ext cx="2370448" cy="67417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15"/>
                </a:lnSpc>
              </a:pPr>
              <a:r>
                <a:rPr lang="en-US" sz="3150" b="1" spc="-81" dirty="0">
                  <a:solidFill>
                    <a:srgbClr val="000000"/>
                  </a:solidFill>
                </a:rPr>
                <a:t>Total</a:t>
              </a:r>
              <a:r>
                <a:rPr lang="en-US" sz="2310" spc="-81" dirty="0">
                  <a:solidFill>
                    <a:srgbClr val="000000"/>
                  </a:solidFill>
                </a:rPr>
                <a:t/>
              </a:r>
              <a:br>
                <a:rPr lang="en-US" sz="2310" spc="-81" dirty="0">
                  <a:solidFill>
                    <a:srgbClr val="000000"/>
                  </a:solidFill>
                </a:rPr>
              </a:br>
              <a:r>
                <a:rPr lang="en-US" sz="2310" spc="-81" dirty="0">
                  <a:solidFill>
                    <a:srgbClr val="000000"/>
                  </a:solidFill>
                </a:rPr>
                <a:t>Student Headcount: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941695" y="3767693"/>
              <a:ext cx="2267934" cy="67210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3986" spc="-285" dirty="0">
                  <a:solidFill>
                    <a:srgbClr val="FFFFFF"/>
                  </a:solidFill>
                  <a:latin typeface="Arial Black" panose="020B0A04020102090204" pitchFamily="34" charset="0"/>
                </a:rPr>
                <a:t>35</a:t>
              </a:r>
              <a:r>
                <a:rPr lang="en-US" sz="3986" dirty="0">
                  <a:solidFill>
                    <a:srgbClr val="FFFFFF"/>
                  </a:solidFill>
                  <a:latin typeface="Arial Black" panose="020B0A04020102090204" pitchFamily="34" charset="0"/>
                </a:rPr>
                <a:t>,090</a:t>
              </a:r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56784" y="3165387"/>
              <a:ext cx="803275" cy="492125"/>
            </a:xfrm>
            <a:prstGeom prst="rect">
              <a:avLst/>
            </a:prstGeom>
          </p:spPr>
        </p:pic>
      </p:grpSp>
      <p:grpSp>
        <p:nvGrpSpPr>
          <p:cNvPr id="73" name="Group 72"/>
          <p:cNvGrpSpPr/>
          <p:nvPr/>
        </p:nvGrpSpPr>
        <p:grpSpPr>
          <a:xfrm>
            <a:off x="3584194" y="2222150"/>
            <a:ext cx="3724816" cy="2380941"/>
            <a:chOff x="3725551" y="2237466"/>
            <a:chExt cx="3547444" cy="2267562"/>
          </a:xfrm>
        </p:grpSpPr>
        <p:grpSp>
          <p:nvGrpSpPr>
            <p:cNvPr id="74" name="Group 73"/>
            <p:cNvGrpSpPr/>
            <p:nvPr/>
          </p:nvGrpSpPr>
          <p:grpSpPr>
            <a:xfrm>
              <a:off x="4902547" y="2237466"/>
              <a:ext cx="2370448" cy="2267562"/>
              <a:chOff x="543242" y="-445191"/>
              <a:chExt cx="3059671" cy="2926873"/>
            </a:xfrm>
          </p:grpSpPr>
          <p:sp>
            <p:nvSpPr>
              <p:cNvPr id="76" name="TextBox 75"/>
              <p:cNvSpPr txBox="1"/>
              <p:nvPr/>
            </p:nvSpPr>
            <p:spPr>
              <a:xfrm>
                <a:off x="543242" y="-445191"/>
                <a:ext cx="3059671" cy="87019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>
                  <a:lnSpc>
                    <a:spcPts val="2415"/>
                  </a:lnSpc>
                </a:pPr>
                <a:r>
                  <a:rPr lang="en-US" sz="3150" b="1" spc="-81" dirty="0" err="1">
                    <a:solidFill>
                      <a:srgbClr val="E05206"/>
                    </a:solidFill>
                  </a:rPr>
                  <a:t>Langara</a:t>
                </a:r>
                <a:r>
                  <a:rPr lang="en-US" sz="2310" spc="-81" dirty="0">
                    <a:solidFill>
                      <a:srgbClr val="E05206"/>
                    </a:solidFill>
                  </a:rPr>
                  <a:t> </a:t>
                </a:r>
                <a:r>
                  <a:rPr lang="en-US" sz="2310" spc="-81" dirty="0">
                    <a:solidFill>
                      <a:srgbClr val="8E0F09"/>
                    </a:solidFill>
                  </a:rPr>
                  <a:t/>
                </a:r>
                <a:br>
                  <a:rPr lang="en-US" sz="2310" spc="-81" dirty="0">
                    <a:solidFill>
                      <a:srgbClr val="8E0F09"/>
                    </a:solidFill>
                  </a:rPr>
                </a:br>
                <a:r>
                  <a:rPr lang="en-US" sz="2310" spc="-81" dirty="0">
                    <a:solidFill>
                      <a:srgbClr val="8E0F09"/>
                    </a:solidFill>
                  </a:rPr>
                  <a:t>Student Headcount:</a:t>
                </a:r>
              </a:p>
            </p:txBody>
          </p:sp>
          <p:pic>
            <p:nvPicPr>
              <p:cNvPr id="77" name="Picture 7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10692" y="427457"/>
                <a:ext cx="2927350" cy="2054225"/>
              </a:xfrm>
              <a:prstGeom prst="rect">
                <a:avLst/>
              </a:prstGeom>
            </p:spPr>
          </p:pic>
          <p:sp>
            <p:nvSpPr>
              <p:cNvPr id="78" name="TextBox 77"/>
              <p:cNvSpPr txBox="1"/>
              <p:nvPr/>
            </p:nvSpPr>
            <p:spPr>
              <a:xfrm>
                <a:off x="607214" y="1529960"/>
                <a:ext cx="2927350" cy="867519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3986" spc="-285" dirty="0">
                    <a:solidFill>
                      <a:srgbClr val="FFFFFF"/>
                    </a:solidFill>
                    <a:latin typeface="Arial Black" panose="020B0A04020102090204" pitchFamily="34" charset="0"/>
                  </a:rPr>
                  <a:t>20</a:t>
                </a:r>
                <a:r>
                  <a:rPr lang="en-US" sz="3986" dirty="0">
                    <a:solidFill>
                      <a:srgbClr val="FFFFFF"/>
                    </a:solidFill>
                    <a:latin typeface="Arial Black" panose="020B0A04020102090204" pitchFamily="34" charset="0"/>
                  </a:rPr>
                  <a:t>,005</a:t>
                </a:r>
              </a:p>
            </p:txBody>
          </p:sp>
        </p:grp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25551" y="3009813"/>
              <a:ext cx="803275" cy="8032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9989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682467" y="514350"/>
            <a:ext cx="1070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43D2B"/>
                </a:solidFill>
              </a:rPr>
              <a:t>Slide title</a:t>
            </a:r>
            <a:endParaRPr lang="en-US" sz="3600" b="1" dirty="0">
              <a:solidFill>
                <a:srgbClr val="043D2B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7181" y="1201417"/>
            <a:ext cx="10708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A4150"/>
                </a:solidFill>
              </a:rPr>
              <a:t>Slide main text</a:t>
            </a:r>
            <a:endParaRPr lang="en-US" dirty="0">
              <a:solidFill>
                <a:srgbClr val="3A4150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12" y="5959611"/>
            <a:ext cx="695325" cy="496661"/>
          </a:xfrm>
          <a:prstGeom prst="rect">
            <a:avLst/>
          </a:prstGeom>
        </p:spPr>
      </p:pic>
      <p:sp>
        <p:nvSpPr>
          <p:cNvPr id="63" name="Slide Number Placeholder 50"/>
          <p:cNvSpPr txBox="1">
            <a:spLocks/>
          </p:cNvSpPr>
          <p:nvPr/>
        </p:nvSpPr>
        <p:spPr>
          <a:xfrm>
            <a:off x="857324" y="6080480"/>
            <a:ext cx="476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A9BDEB7-6C95-4481-A025-9EECF3FA1C7D}" type="slidenum">
              <a:rPr lang="en-US" sz="1800" b="1">
                <a:solidFill>
                  <a:schemeClr val="bg1"/>
                </a:solidFill>
              </a:rPr>
              <a:pPr algn="ctr"/>
              <a:t>6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9910" y="2222141"/>
            <a:ext cx="2858223" cy="2104999"/>
            <a:chOff x="389910" y="2222141"/>
            <a:chExt cx="2858223" cy="2104999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9910" y="2781755"/>
              <a:ext cx="2858223" cy="1545385"/>
            </a:xfrm>
            <a:prstGeom prst="rect">
              <a:avLst/>
            </a:prstGeom>
          </p:spPr>
        </p:pic>
        <p:sp>
          <p:nvSpPr>
            <p:cNvPr id="66" name="TextBox 65"/>
            <p:cNvSpPr txBox="1"/>
            <p:nvPr/>
          </p:nvSpPr>
          <p:spPr>
            <a:xfrm>
              <a:off x="1649397" y="3504654"/>
              <a:ext cx="1598735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spc="-285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1</a:t>
              </a:r>
              <a:r>
                <a:rPr lang="en-US" sz="32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,664</a:t>
              </a:r>
              <a:endParaRPr lang="en-US" sz="32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690705" y="2222141"/>
              <a:ext cx="2488970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15"/>
                </a:lnSpc>
              </a:pPr>
              <a:r>
                <a:rPr lang="en-US" sz="3150" b="1" spc="-81" dirty="0">
                  <a:solidFill>
                    <a:srgbClr val="84BB00"/>
                  </a:solidFill>
                </a:rPr>
                <a:t>VCC</a:t>
              </a:r>
              <a:r>
                <a:rPr lang="en-US" sz="2310" spc="-81" dirty="0">
                  <a:solidFill>
                    <a:srgbClr val="84BB00"/>
                  </a:solidFill>
                </a:rPr>
                <a:t> </a:t>
              </a:r>
              <a:r>
                <a:rPr lang="en-US" sz="2310" spc="-81" dirty="0">
                  <a:solidFill>
                    <a:srgbClr val="3A4150"/>
                  </a:solidFill>
                </a:rPr>
                <a:t/>
              </a:r>
              <a:br>
                <a:rPr lang="en-US" sz="2310" spc="-81" dirty="0">
                  <a:solidFill>
                    <a:srgbClr val="3A4150"/>
                  </a:solidFill>
                </a:rPr>
              </a:br>
              <a:r>
                <a:rPr lang="en-US" sz="2310" spc="-81" dirty="0" smtClean="0">
                  <a:solidFill>
                    <a:srgbClr val="3A4150"/>
                  </a:solidFill>
                </a:rPr>
                <a:t>Credentials issued:</a:t>
              </a:r>
              <a:endParaRPr lang="en-US" sz="2310" spc="-81" dirty="0">
                <a:solidFill>
                  <a:srgbClr val="3A4150"/>
                </a:solidFill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711989" y="2222149"/>
            <a:ext cx="3862296" cy="2104991"/>
            <a:chOff x="7711989" y="2222149"/>
            <a:chExt cx="3862296" cy="2104991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51494" y="2800912"/>
              <a:ext cx="2822791" cy="1526228"/>
            </a:xfrm>
            <a:prstGeom prst="rect">
              <a:avLst/>
            </a:prstGeom>
          </p:spPr>
        </p:pic>
        <p:sp>
          <p:nvSpPr>
            <p:cNvPr id="70" name="TextBox 69"/>
            <p:cNvSpPr txBox="1"/>
            <p:nvPr/>
          </p:nvSpPr>
          <p:spPr>
            <a:xfrm>
              <a:off x="9061146" y="2222149"/>
              <a:ext cx="2488970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15"/>
                </a:lnSpc>
              </a:pPr>
              <a:r>
                <a:rPr lang="en-US" sz="3150" b="1" spc="-81" dirty="0">
                  <a:solidFill>
                    <a:srgbClr val="000000"/>
                  </a:solidFill>
                </a:rPr>
                <a:t>Total</a:t>
              </a:r>
              <a:r>
                <a:rPr lang="en-US" sz="2310" spc="-81" dirty="0">
                  <a:solidFill>
                    <a:srgbClr val="000000"/>
                  </a:solidFill>
                </a:rPr>
                <a:t/>
              </a:r>
              <a:br>
                <a:rPr lang="en-US" sz="2310" spc="-81" dirty="0">
                  <a:solidFill>
                    <a:srgbClr val="000000"/>
                  </a:solidFill>
                </a:rPr>
              </a:br>
              <a:r>
                <a:rPr lang="en-US" sz="2310" spc="-81" dirty="0" smtClean="0">
                  <a:solidFill>
                    <a:srgbClr val="000000"/>
                  </a:solidFill>
                </a:rPr>
                <a:t>Credentials issued:</a:t>
              </a:r>
              <a:endParaRPr lang="en-US" sz="2310" spc="-81" dirty="0">
                <a:solidFill>
                  <a:srgbClr val="000000"/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9975548" y="3502179"/>
              <a:ext cx="1598737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spc="-1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2</a:t>
              </a:r>
              <a:r>
                <a:rPr lang="en-US" sz="3200" spc="-2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,</a:t>
              </a:r>
              <a:r>
                <a:rPr lang="en-US" sz="32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067</a:t>
              </a:r>
              <a:endParaRPr lang="en-US" sz="32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989" y="3196467"/>
              <a:ext cx="843439" cy="516731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3584194" y="2222150"/>
            <a:ext cx="3801024" cy="2104990"/>
            <a:chOff x="3584194" y="2222150"/>
            <a:chExt cx="3801024" cy="210499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62427" y="2800912"/>
              <a:ext cx="2822791" cy="1526228"/>
            </a:xfrm>
            <a:prstGeom prst="rect">
              <a:avLst/>
            </a:prstGeom>
          </p:spPr>
        </p:pic>
        <p:sp>
          <p:nvSpPr>
            <p:cNvPr id="76" name="TextBox 75"/>
            <p:cNvSpPr txBox="1"/>
            <p:nvPr/>
          </p:nvSpPr>
          <p:spPr>
            <a:xfrm>
              <a:off x="4820040" y="2222150"/>
              <a:ext cx="2488970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15"/>
                </a:lnSpc>
              </a:pPr>
              <a:r>
                <a:rPr lang="en-US" sz="3150" b="1" spc="-81" dirty="0" err="1">
                  <a:solidFill>
                    <a:srgbClr val="E05206"/>
                  </a:solidFill>
                </a:rPr>
                <a:t>Langara</a:t>
              </a:r>
              <a:r>
                <a:rPr lang="en-US" sz="2310" spc="-81" dirty="0">
                  <a:solidFill>
                    <a:srgbClr val="E05206"/>
                  </a:solidFill>
                </a:rPr>
                <a:t> </a:t>
              </a:r>
              <a:r>
                <a:rPr lang="en-US" sz="2310" spc="-81" dirty="0">
                  <a:solidFill>
                    <a:srgbClr val="8E0F09"/>
                  </a:solidFill>
                </a:rPr>
                <a:t/>
              </a:r>
              <a:br>
                <a:rPr lang="en-US" sz="2310" spc="-81" dirty="0">
                  <a:solidFill>
                    <a:srgbClr val="8E0F09"/>
                  </a:solidFill>
                </a:rPr>
              </a:br>
              <a:r>
                <a:rPr lang="en-US" sz="2310" spc="-81" dirty="0" smtClean="0">
                  <a:solidFill>
                    <a:srgbClr val="8E0F09"/>
                  </a:solidFill>
                </a:rPr>
                <a:t>Credentials issued:</a:t>
              </a:r>
              <a:endParaRPr lang="en-US" sz="2310" spc="-81" dirty="0">
                <a:solidFill>
                  <a:srgbClr val="8E0F09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786482" y="3502178"/>
              <a:ext cx="1598736" cy="58477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32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403</a:t>
              </a:r>
              <a:endParaRPr lang="en-US" sz="32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4194" y="3033115"/>
              <a:ext cx="843439" cy="84343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4363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682467" y="514350"/>
            <a:ext cx="1070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43D2B"/>
                </a:solidFill>
              </a:rPr>
              <a:t>Slide title</a:t>
            </a:r>
            <a:endParaRPr lang="en-US" sz="3600" b="1" dirty="0">
              <a:solidFill>
                <a:srgbClr val="043D2B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7181" y="1201417"/>
            <a:ext cx="10708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A4150"/>
                </a:solidFill>
              </a:rPr>
              <a:t>Slide main text</a:t>
            </a:r>
            <a:endParaRPr lang="en-US" dirty="0">
              <a:solidFill>
                <a:srgbClr val="3A4150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12" y="5959611"/>
            <a:ext cx="695325" cy="496661"/>
          </a:xfrm>
          <a:prstGeom prst="rect">
            <a:avLst/>
          </a:prstGeom>
        </p:spPr>
      </p:pic>
      <p:sp>
        <p:nvSpPr>
          <p:cNvPr id="63" name="Slide Number Placeholder 50"/>
          <p:cNvSpPr txBox="1">
            <a:spLocks/>
          </p:cNvSpPr>
          <p:nvPr/>
        </p:nvSpPr>
        <p:spPr>
          <a:xfrm>
            <a:off x="857324" y="6080480"/>
            <a:ext cx="476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A9BDEB7-6C95-4481-A025-9EECF3FA1C7D}" type="slidenum">
              <a:rPr lang="en-US" sz="1800" b="1">
                <a:solidFill>
                  <a:schemeClr val="bg1"/>
                </a:solidFill>
              </a:rPr>
              <a:pPr algn="ctr"/>
              <a:t>7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584194" y="2222150"/>
            <a:ext cx="4020701" cy="1991662"/>
            <a:chOff x="3584194" y="2222150"/>
            <a:chExt cx="4020701" cy="1991662"/>
          </a:xfrm>
        </p:grpSpPr>
        <p:sp>
          <p:nvSpPr>
            <p:cNvPr id="76" name="TextBox 75"/>
            <p:cNvSpPr txBox="1"/>
            <p:nvPr/>
          </p:nvSpPr>
          <p:spPr>
            <a:xfrm>
              <a:off x="4712946" y="2222150"/>
              <a:ext cx="2488970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15"/>
                </a:lnSpc>
              </a:pPr>
              <a:r>
                <a:rPr lang="en-US" sz="3150" b="1" spc="-81" dirty="0" err="1">
                  <a:solidFill>
                    <a:srgbClr val="E05206"/>
                  </a:solidFill>
                </a:rPr>
                <a:t>Langara</a:t>
              </a:r>
              <a:r>
                <a:rPr lang="en-US" sz="2310" spc="-81" dirty="0">
                  <a:solidFill>
                    <a:srgbClr val="E05206"/>
                  </a:solidFill>
                </a:rPr>
                <a:t> </a:t>
              </a:r>
              <a:r>
                <a:rPr lang="en-US" sz="2310" spc="-81" dirty="0">
                  <a:solidFill>
                    <a:srgbClr val="8E0F09"/>
                  </a:solidFill>
                </a:rPr>
                <a:t/>
              </a:r>
              <a:br>
                <a:rPr lang="en-US" sz="2310" spc="-81" dirty="0">
                  <a:solidFill>
                    <a:srgbClr val="8E0F09"/>
                  </a:solidFill>
                </a:rPr>
              </a:br>
              <a:r>
                <a:rPr lang="en-US" sz="2310" spc="-81" dirty="0" smtClean="0">
                  <a:solidFill>
                    <a:srgbClr val="8E0F09"/>
                  </a:solidFill>
                </a:rPr>
                <a:t>Operating budget:</a:t>
              </a:r>
              <a:endParaRPr lang="en-US" sz="2310" spc="-81" dirty="0">
                <a:solidFill>
                  <a:srgbClr val="8E0F09"/>
                </a:solidFill>
              </a:endParaRPr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4194" y="3033115"/>
              <a:ext cx="843439" cy="843439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92070" y="2971326"/>
              <a:ext cx="3012825" cy="1242486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5246716" y="3074852"/>
              <a:ext cx="1763685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spc="-15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2</a:t>
              </a:r>
              <a:r>
                <a:rPr lang="en-US" sz="42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00</a:t>
              </a:r>
              <a:r>
                <a:rPr lang="en-US" sz="4600" baseline="18000" dirty="0">
                  <a:solidFill>
                    <a:srgbClr val="FFFFFF"/>
                  </a:solidFill>
                  <a:latin typeface="Arial Black" panose="020B0A04020102090204" pitchFamily="34" charset="0"/>
                </a:rPr>
                <a:t>M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98542" y="2222141"/>
            <a:ext cx="3012825" cy="1991671"/>
            <a:chOff x="498542" y="2222141"/>
            <a:chExt cx="3012825" cy="1991671"/>
          </a:xfrm>
        </p:grpSpPr>
        <p:sp>
          <p:nvSpPr>
            <p:cNvPr id="67" name="TextBox 66"/>
            <p:cNvSpPr txBox="1"/>
            <p:nvPr/>
          </p:nvSpPr>
          <p:spPr>
            <a:xfrm>
              <a:off x="690705" y="2222141"/>
              <a:ext cx="2488970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15"/>
                </a:lnSpc>
              </a:pPr>
              <a:r>
                <a:rPr lang="en-US" sz="3150" b="1" spc="-81" dirty="0">
                  <a:solidFill>
                    <a:srgbClr val="84BB00"/>
                  </a:solidFill>
                </a:rPr>
                <a:t>VCC</a:t>
              </a:r>
              <a:r>
                <a:rPr lang="en-US" sz="2310" spc="-81" dirty="0">
                  <a:solidFill>
                    <a:srgbClr val="84BB00"/>
                  </a:solidFill>
                </a:rPr>
                <a:t> </a:t>
              </a:r>
              <a:r>
                <a:rPr lang="en-US" sz="2310" spc="-81" dirty="0">
                  <a:solidFill>
                    <a:srgbClr val="3A4150"/>
                  </a:solidFill>
                </a:rPr>
                <a:t/>
              </a:r>
              <a:br>
                <a:rPr lang="en-US" sz="2310" spc="-81" dirty="0">
                  <a:solidFill>
                    <a:srgbClr val="3A4150"/>
                  </a:solidFill>
                </a:rPr>
              </a:br>
              <a:r>
                <a:rPr lang="en-US" sz="2310" spc="-81" dirty="0" smtClean="0">
                  <a:solidFill>
                    <a:srgbClr val="3A4150"/>
                  </a:solidFill>
                </a:rPr>
                <a:t>Operating budget:</a:t>
              </a:r>
              <a:endParaRPr lang="en-US" sz="2310" spc="-81" dirty="0">
                <a:solidFill>
                  <a:srgbClr val="3A4150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8542" y="2971326"/>
              <a:ext cx="3012825" cy="1242486"/>
            </a:xfrm>
            <a:prstGeom prst="rect">
              <a:avLst/>
            </a:prstGeom>
          </p:spPr>
        </p:pic>
        <p:sp>
          <p:nvSpPr>
            <p:cNvPr id="36" name="TextBox 35"/>
            <p:cNvSpPr txBox="1"/>
            <p:nvPr/>
          </p:nvSpPr>
          <p:spPr>
            <a:xfrm>
              <a:off x="1127803" y="3074852"/>
              <a:ext cx="1697781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spc="-29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1</a:t>
              </a:r>
              <a:r>
                <a:rPr lang="en-US" sz="42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50</a:t>
              </a:r>
              <a:r>
                <a:rPr lang="en-US" sz="4600" baseline="180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M</a:t>
              </a:r>
              <a:endParaRPr lang="en-US" sz="4600" baseline="180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7711989" y="2222149"/>
            <a:ext cx="4201972" cy="1991663"/>
            <a:chOff x="7711989" y="2222149"/>
            <a:chExt cx="4201972" cy="1991663"/>
          </a:xfrm>
        </p:grpSpPr>
        <p:sp>
          <p:nvSpPr>
            <p:cNvPr id="70" name="TextBox 69"/>
            <p:cNvSpPr txBox="1"/>
            <p:nvPr/>
          </p:nvSpPr>
          <p:spPr>
            <a:xfrm>
              <a:off x="9061146" y="2222149"/>
              <a:ext cx="2488970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15"/>
                </a:lnSpc>
              </a:pPr>
              <a:r>
                <a:rPr lang="en-US" sz="3150" b="1" spc="-81" dirty="0">
                  <a:solidFill>
                    <a:srgbClr val="000000"/>
                  </a:solidFill>
                </a:rPr>
                <a:t>Total</a:t>
              </a:r>
              <a:r>
                <a:rPr lang="en-US" sz="2310" spc="-81" dirty="0">
                  <a:solidFill>
                    <a:srgbClr val="000000"/>
                  </a:solidFill>
                </a:rPr>
                <a:t/>
              </a:r>
              <a:br>
                <a:rPr lang="en-US" sz="2310" spc="-81" dirty="0">
                  <a:solidFill>
                    <a:srgbClr val="000000"/>
                  </a:solidFill>
                </a:rPr>
              </a:br>
              <a:r>
                <a:rPr lang="en-US" sz="2310" spc="-81" dirty="0" smtClean="0">
                  <a:solidFill>
                    <a:srgbClr val="000000"/>
                  </a:solidFill>
                </a:rPr>
                <a:t>Operating budget:</a:t>
              </a:r>
              <a:endParaRPr lang="en-US" sz="2310" spc="-81" dirty="0">
                <a:solidFill>
                  <a:srgbClr val="000000"/>
                </a:solidFill>
              </a:endParaRPr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11989" y="3196467"/>
              <a:ext cx="843439" cy="516731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901136" y="2971326"/>
              <a:ext cx="3012825" cy="1242486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9554777" y="3074852"/>
              <a:ext cx="1763685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200" spc="-15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3</a:t>
              </a:r>
              <a:r>
                <a:rPr lang="en-US" sz="42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50</a:t>
              </a:r>
              <a:r>
                <a:rPr lang="en-US" sz="4600" baseline="180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M</a:t>
              </a:r>
              <a:endParaRPr lang="en-US" sz="4600" baseline="180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18633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Box 59"/>
          <p:cNvSpPr txBox="1"/>
          <p:nvPr/>
        </p:nvSpPr>
        <p:spPr>
          <a:xfrm>
            <a:off x="682467" y="514350"/>
            <a:ext cx="1070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43D2B"/>
                </a:solidFill>
              </a:rPr>
              <a:t>Slide title</a:t>
            </a:r>
            <a:endParaRPr lang="en-US" sz="3600" b="1" dirty="0">
              <a:solidFill>
                <a:srgbClr val="043D2B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07181" y="1201417"/>
            <a:ext cx="107083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A4150"/>
                </a:solidFill>
              </a:rPr>
              <a:t>Slide main text</a:t>
            </a:r>
            <a:endParaRPr lang="en-US" dirty="0">
              <a:solidFill>
                <a:srgbClr val="3A4150"/>
              </a:solidFill>
            </a:endParaRP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312" y="5959611"/>
            <a:ext cx="695325" cy="496661"/>
          </a:xfrm>
          <a:prstGeom prst="rect">
            <a:avLst/>
          </a:prstGeom>
        </p:spPr>
      </p:pic>
      <p:sp>
        <p:nvSpPr>
          <p:cNvPr id="63" name="Slide Number Placeholder 50"/>
          <p:cNvSpPr txBox="1">
            <a:spLocks/>
          </p:cNvSpPr>
          <p:nvPr/>
        </p:nvSpPr>
        <p:spPr>
          <a:xfrm>
            <a:off x="857324" y="6080480"/>
            <a:ext cx="476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0A9BDEB7-6C95-4481-A025-9EECF3FA1C7D}" type="slidenum">
              <a:rPr lang="en-US" sz="1800" b="1">
                <a:solidFill>
                  <a:schemeClr val="bg1"/>
                </a:solidFill>
              </a:rPr>
              <a:pPr algn="ctr"/>
              <a:t>8</a:t>
            </a:fld>
            <a:endParaRPr lang="en-US" sz="1800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460889" y="3306010"/>
            <a:ext cx="3252889" cy="1636362"/>
            <a:chOff x="4387641" y="4359805"/>
            <a:chExt cx="3252889" cy="163636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87641" y="4359805"/>
              <a:ext cx="3252889" cy="1636362"/>
            </a:xfrm>
            <a:prstGeom prst="rect">
              <a:avLst/>
            </a:prstGeom>
          </p:spPr>
        </p:pic>
        <p:sp>
          <p:nvSpPr>
            <p:cNvPr id="35" name="TextBox 34"/>
            <p:cNvSpPr txBox="1"/>
            <p:nvPr/>
          </p:nvSpPr>
          <p:spPr>
            <a:xfrm>
              <a:off x="5742816" y="4385712"/>
              <a:ext cx="1862079" cy="90024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100"/>
                </a:lnSpc>
              </a:pPr>
              <a:r>
                <a:rPr lang="en-US" sz="3000" b="1" spc="-81" dirty="0">
                  <a:solidFill>
                    <a:srgbClr val="84BB00"/>
                  </a:solidFill>
                  <a:latin typeface="Arial Black" panose="020B0A04020102020204" pitchFamily="34" charset="0"/>
                </a:rPr>
                <a:t>VCC</a:t>
              </a:r>
              <a:r>
                <a:rPr lang="en-US" sz="2310" spc="-81" dirty="0">
                  <a:solidFill>
                    <a:srgbClr val="84BB00"/>
                  </a:solidFill>
                </a:rPr>
                <a:t> </a:t>
              </a:r>
              <a:r>
                <a:rPr lang="en-US" sz="2310" spc="-81" dirty="0">
                  <a:solidFill>
                    <a:srgbClr val="3A4150"/>
                  </a:solidFill>
                </a:rPr>
                <a:t/>
              </a:r>
              <a:br>
                <a:rPr lang="en-US" sz="2310" spc="-81" dirty="0">
                  <a:solidFill>
                    <a:srgbClr val="3A4150"/>
                  </a:solidFill>
                </a:rPr>
              </a:br>
              <a:r>
                <a:rPr lang="en-US" sz="2100" spc="-81" dirty="0" smtClean="0">
                  <a:solidFill>
                    <a:srgbClr val="3A4150"/>
                  </a:solidFill>
                </a:rPr>
                <a:t>Existing </a:t>
              </a:r>
              <a:r>
                <a:rPr lang="en-US" sz="2100" spc="-81" dirty="0">
                  <a:solidFill>
                    <a:srgbClr val="3A4150"/>
                  </a:solidFill>
                </a:rPr>
                <a:t>student </a:t>
              </a:r>
              <a:r>
                <a:rPr lang="en-US" sz="2100" spc="-81" dirty="0" smtClean="0">
                  <a:solidFill>
                    <a:srgbClr val="3A4150"/>
                  </a:solidFill>
                </a:rPr>
                <a:t>housing units:</a:t>
              </a:r>
              <a:endParaRPr lang="en-US" sz="2100" spc="-81" dirty="0">
                <a:solidFill>
                  <a:srgbClr val="3A415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759794" y="5280043"/>
              <a:ext cx="181930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000" spc="-1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2,000</a:t>
              </a:r>
              <a:endParaRPr lang="en-US" sz="4000" spc="-1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125289" y="2531263"/>
            <a:ext cx="3201579" cy="2410773"/>
            <a:chOff x="3952291" y="1279107"/>
            <a:chExt cx="3201579" cy="2410773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52291" y="1279107"/>
              <a:ext cx="3184601" cy="2410773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5296549" y="1285102"/>
              <a:ext cx="1857321" cy="122802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100"/>
                </a:lnSpc>
              </a:pPr>
              <a:r>
                <a:rPr lang="en-US" sz="3000" b="1" spc="-81" dirty="0" smtClean="0">
                  <a:solidFill>
                    <a:srgbClr val="84BB00"/>
                  </a:solidFill>
                  <a:latin typeface="Arial Black" panose="020B0A04020102020204" pitchFamily="34" charset="0"/>
                </a:rPr>
                <a:t>600</a:t>
              </a:r>
              <a:r>
                <a:rPr lang="en-US" sz="2310" spc="-81" dirty="0" smtClean="0">
                  <a:solidFill>
                    <a:srgbClr val="84BB00"/>
                  </a:solidFill>
                </a:rPr>
                <a:t> </a:t>
              </a:r>
              <a:r>
                <a:rPr lang="en-US" sz="2310" spc="-81" dirty="0">
                  <a:solidFill>
                    <a:srgbClr val="3A4150"/>
                  </a:solidFill>
                </a:rPr>
                <a:t/>
              </a:r>
              <a:br>
                <a:rPr lang="en-US" sz="2310" spc="-81" dirty="0">
                  <a:solidFill>
                    <a:srgbClr val="3A4150"/>
                  </a:solidFill>
                </a:rPr>
              </a:br>
              <a:r>
                <a:rPr lang="en-US" sz="2100" spc="-81" dirty="0">
                  <a:solidFill>
                    <a:srgbClr val="3A4150"/>
                  </a:solidFill>
                </a:rPr>
                <a:t>additional </a:t>
              </a:r>
              <a:r>
                <a:rPr lang="en-US" sz="2100" spc="-81" dirty="0" smtClean="0">
                  <a:solidFill>
                    <a:srgbClr val="3A4150"/>
                  </a:solidFill>
                </a:rPr>
                <a:t/>
              </a:r>
              <a:br>
                <a:rPr lang="en-US" sz="2100" spc="-81" dirty="0" smtClean="0">
                  <a:solidFill>
                    <a:srgbClr val="3A4150"/>
                  </a:solidFill>
                </a:rPr>
              </a:br>
              <a:r>
                <a:rPr lang="en-US" sz="2100" spc="-81" dirty="0" smtClean="0">
                  <a:solidFill>
                    <a:srgbClr val="3A4150"/>
                  </a:solidFill>
                </a:rPr>
                <a:t>student </a:t>
              </a:r>
              <a:r>
                <a:rPr lang="en-US" sz="2100" spc="-81" dirty="0">
                  <a:solidFill>
                    <a:srgbClr val="3A4150"/>
                  </a:solidFill>
                </a:rPr>
                <a:t>housing </a:t>
              </a:r>
              <a:endParaRPr lang="en-US" sz="2100" spc="-81" dirty="0" smtClean="0">
                <a:solidFill>
                  <a:srgbClr val="3A4150"/>
                </a:solidFill>
              </a:endParaRPr>
            </a:p>
            <a:p>
              <a:pPr>
                <a:lnSpc>
                  <a:spcPts val="2200"/>
                </a:lnSpc>
              </a:pPr>
              <a:r>
                <a:rPr lang="en-US" sz="2100" spc="-81" dirty="0" smtClean="0">
                  <a:solidFill>
                    <a:srgbClr val="3A4150"/>
                  </a:solidFill>
                </a:rPr>
                <a:t>units by </a:t>
              </a:r>
              <a:r>
                <a:rPr lang="en-US" sz="2300" b="1" spc="-81" dirty="0" smtClean="0">
                  <a:solidFill>
                    <a:srgbClr val="84BB00"/>
                  </a:solidFill>
                  <a:latin typeface="Arial Black" panose="020B0A04020102020204" pitchFamily="34" charset="0"/>
                </a:rPr>
                <a:t>2031</a:t>
              </a:r>
              <a:endParaRPr lang="en-US" sz="2300" spc="-81" dirty="0">
                <a:solidFill>
                  <a:srgbClr val="3A415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313527" y="2425698"/>
              <a:ext cx="1819303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000" spc="-1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2,600</a:t>
              </a:r>
              <a:endParaRPr lang="en-US" sz="4000" spc="-100" dirty="0">
                <a:solidFill>
                  <a:srgbClr val="FFFFFF"/>
                </a:solidFill>
                <a:latin typeface="Arial Black" panose="020B0A0402010209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859616" y="1737552"/>
            <a:ext cx="3830381" cy="3204484"/>
            <a:chOff x="7711332" y="485396"/>
            <a:chExt cx="3830381" cy="320448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711332" y="485396"/>
              <a:ext cx="3665128" cy="3204484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9100828" y="491701"/>
              <a:ext cx="242390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3000" spc="-81" dirty="0" err="1" smtClean="0">
                  <a:solidFill>
                    <a:srgbClr val="84BB00"/>
                  </a:solidFill>
                  <a:latin typeface="Arial Black" panose="020B0A04020102020204" pitchFamily="34" charset="0"/>
                </a:rPr>
                <a:t>Fastrack</a:t>
              </a:r>
              <a:r>
                <a:rPr lang="en-US" sz="2310" spc="-81" dirty="0" smtClean="0">
                  <a:solidFill>
                    <a:srgbClr val="84BB00"/>
                  </a:solidFill>
                </a:rPr>
                <a:t> </a:t>
              </a:r>
              <a:endParaRPr lang="en-US" sz="2300" spc="-81" dirty="0">
                <a:solidFill>
                  <a:srgbClr val="3A415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117806" y="1762040"/>
              <a:ext cx="2258654" cy="70788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4000" kern="0" spc="-300" dirty="0" smtClean="0">
                  <a:solidFill>
                    <a:srgbClr val="FFFFFF"/>
                  </a:solidFill>
                  <a:latin typeface="Arial Black" panose="020B0A04020102090204" pitchFamily="34" charset="0"/>
                </a:rPr>
                <a:t>2 </a:t>
              </a:r>
              <a:r>
                <a:rPr lang="en-US" sz="2300" kern="0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years faster</a:t>
              </a:r>
              <a:endParaRPr lang="en-US" sz="2300" kern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9117806" y="760571"/>
              <a:ext cx="242390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100" spc="-81" dirty="0" smtClean="0">
                  <a:solidFill>
                    <a:srgbClr val="3A4150"/>
                  </a:solidFill>
                </a:rPr>
                <a:t>housing </a:t>
              </a:r>
              <a:r>
                <a:rPr lang="en-US" sz="2100" spc="-81" dirty="0">
                  <a:solidFill>
                    <a:srgbClr val="3A4150"/>
                  </a:solidFill>
                </a:rPr>
                <a:t>occupancy </a:t>
              </a:r>
              <a:r>
                <a:rPr lang="en-US" sz="2100" spc="-81" dirty="0" smtClean="0">
                  <a:solidFill>
                    <a:srgbClr val="3A4150"/>
                  </a:solidFill>
                </a:rPr>
                <a:t>by</a:t>
              </a:r>
              <a:endParaRPr lang="en-US" sz="2300" spc="-81" dirty="0">
                <a:solidFill>
                  <a:srgbClr val="3A415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9100827" y="1429551"/>
              <a:ext cx="242390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2400" spc="-81" dirty="0" smtClean="0">
                  <a:solidFill>
                    <a:srgbClr val="3A4150"/>
                  </a:solidFill>
                </a:rPr>
                <a:t>instead </a:t>
              </a:r>
              <a:r>
                <a:rPr lang="en-US" sz="2400" spc="-81" dirty="0">
                  <a:solidFill>
                    <a:srgbClr val="3A4150"/>
                  </a:solidFill>
                </a:rPr>
                <a:t>of </a:t>
              </a:r>
              <a:r>
                <a:rPr lang="en-US" sz="2400" spc="-81" dirty="0">
                  <a:solidFill>
                    <a:srgbClr val="3A4150"/>
                  </a:solidFill>
                  <a:latin typeface="Arial Black" panose="020B0A04020102020204" pitchFamily="34" charset="0"/>
                </a:rPr>
                <a:t>2033</a:t>
              </a:r>
              <a:endParaRPr lang="en-US" sz="2300" spc="-81" dirty="0">
                <a:solidFill>
                  <a:srgbClr val="3A4150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9100828" y="1127468"/>
              <a:ext cx="2423907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>
                <a:lnSpc>
                  <a:spcPts val="2400"/>
                </a:lnSpc>
              </a:pPr>
              <a:r>
                <a:rPr lang="en-US" sz="3000" spc="-81" dirty="0" smtClean="0">
                  <a:solidFill>
                    <a:srgbClr val="84BB00"/>
                  </a:solidFill>
                  <a:latin typeface="Arial Black" panose="020B0A04020102020204" pitchFamily="34" charset="0"/>
                </a:rPr>
                <a:t>2031</a:t>
              </a:r>
              <a:endParaRPr lang="en-US" sz="2300" spc="-81" dirty="0">
                <a:solidFill>
                  <a:srgbClr val="3A4150"/>
                </a:solidFill>
                <a:latin typeface="Arial Black" panose="020B0A040201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9435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/>
          <p:cNvSpPr/>
          <p:nvPr/>
        </p:nvSpPr>
        <p:spPr>
          <a:xfrm>
            <a:off x="1" y="-41916"/>
            <a:ext cx="12192000" cy="1480827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/>
          <p:cNvSpPr/>
          <p:nvPr/>
        </p:nvSpPr>
        <p:spPr>
          <a:xfrm>
            <a:off x="0" y="736768"/>
            <a:ext cx="12192000" cy="145434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/>
          <p:cNvSpPr/>
          <p:nvPr/>
        </p:nvSpPr>
        <p:spPr>
          <a:xfrm>
            <a:off x="0" y="5215416"/>
            <a:ext cx="12192000" cy="164258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/>
          <p:cNvSpPr/>
          <p:nvPr/>
        </p:nvSpPr>
        <p:spPr>
          <a:xfrm>
            <a:off x="5514249" y="380517"/>
            <a:ext cx="6268176" cy="6014745"/>
          </a:xfrm>
          <a:prstGeom prst="rect">
            <a:avLst/>
          </a:prstGeom>
          <a:solidFill>
            <a:srgbClr val="FFFFFF"/>
          </a:solidFill>
          <a:ln w="508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/>
          <p:cNvSpPr/>
          <p:nvPr/>
        </p:nvSpPr>
        <p:spPr>
          <a:xfrm>
            <a:off x="5543853" y="4903454"/>
            <a:ext cx="6217920" cy="1459398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5543853" y="1674719"/>
            <a:ext cx="6217920" cy="1841156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/>
          <p:cNvGrpSpPr/>
          <p:nvPr/>
        </p:nvGrpSpPr>
        <p:grpSpPr>
          <a:xfrm>
            <a:off x="809866" y="1052793"/>
            <a:ext cx="3506758" cy="852414"/>
            <a:chOff x="809866" y="1072889"/>
            <a:chExt cx="3506758" cy="852414"/>
          </a:xfrm>
        </p:grpSpPr>
        <p:sp>
          <p:nvSpPr>
            <p:cNvPr id="91" name="TextBox 90"/>
            <p:cNvSpPr txBox="1"/>
            <p:nvPr/>
          </p:nvSpPr>
          <p:spPr>
            <a:xfrm>
              <a:off x="1888590" y="1310670"/>
              <a:ext cx="1742727" cy="5150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>
                  <a:solidFill>
                    <a:srgbClr val="FFFFFF"/>
                  </a:solidFill>
                  <a:latin typeface="Arial Black" panose="020B0A04020102020204" pitchFamily="34" charset="0"/>
                </a:rPr>
                <a:t>13,700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3386985" y="1319963"/>
              <a:ext cx="905148" cy="4721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1500">
                  <a:solidFill>
                    <a:srgbClr val="FFFFFF"/>
                  </a:solidFill>
                </a:rPr>
                <a:t>students </a:t>
              </a:r>
              <a:br>
                <a:rPr lang="en-US" sz="1500">
                  <a:solidFill>
                    <a:srgbClr val="FFFFFF"/>
                  </a:solidFill>
                </a:rPr>
              </a:br>
              <a:r>
                <a:rPr lang="en-US" sz="1500" smtClean="0">
                  <a:solidFill>
                    <a:srgbClr val="FFFFFF"/>
                  </a:solidFill>
                </a:rPr>
                <a:t>registered</a:t>
              </a:r>
              <a:endParaRPr lang="en-US" sz="1500">
                <a:solidFill>
                  <a:srgbClr val="FFFFFF"/>
                </a:solidFill>
              </a:endParaRPr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809866" y="1072889"/>
              <a:ext cx="3506758" cy="852414"/>
              <a:chOff x="248431" y="398344"/>
              <a:chExt cx="4207008" cy="1022627"/>
            </a:xfrm>
          </p:grpSpPr>
          <p:grpSp>
            <p:nvGrpSpPr>
              <p:cNvPr id="94" name="Group 77"/>
              <p:cNvGrpSpPr>
                <a:grpSpLocks noChangeAspect="1"/>
              </p:cNvGrpSpPr>
              <p:nvPr/>
            </p:nvGrpSpPr>
            <p:grpSpPr bwMode="auto">
              <a:xfrm>
                <a:off x="248431" y="398344"/>
                <a:ext cx="4207008" cy="1022627"/>
                <a:chOff x="387" y="334"/>
                <a:chExt cx="1950" cy="474"/>
              </a:xfrm>
            </p:grpSpPr>
            <p:sp>
              <p:nvSpPr>
                <p:cNvPr id="96" name="Freeform 78"/>
                <p:cNvSpPr>
                  <a:spLocks noEditPoints="1"/>
                </p:cNvSpPr>
                <p:nvPr/>
              </p:nvSpPr>
              <p:spPr bwMode="auto">
                <a:xfrm>
                  <a:off x="554" y="487"/>
                  <a:ext cx="272" cy="317"/>
                </a:xfrm>
                <a:custGeom>
                  <a:avLst/>
                  <a:gdLst>
                    <a:gd name="T0" fmla="*/ 53 w 272"/>
                    <a:gd name="T1" fmla="*/ 103 h 317"/>
                    <a:gd name="T2" fmla="*/ 76 w 272"/>
                    <a:gd name="T3" fmla="*/ 65 h 317"/>
                    <a:gd name="T4" fmla="*/ 76 w 272"/>
                    <a:gd name="T5" fmla="*/ 134 h 317"/>
                    <a:gd name="T6" fmla="*/ 53 w 272"/>
                    <a:gd name="T7" fmla="*/ 103 h 317"/>
                    <a:gd name="T8" fmla="*/ 197 w 272"/>
                    <a:gd name="T9" fmla="*/ 65 h 317"/>
                    <a:gd name="T10" fmla="*/ 218 w 272"/>
                    <a:gd name="T11" fmla="*/ 103 h 317"/>
                    <a:gd name="T12" fmla="*/ 197 w 272"/>
                    <a:gd name="T13" fmla="*/ 134 h 317"/>
                    <a:gd name="T14" fmla="*/ 197 w 272"/>
                    <a:gd name="T15" fmla="*/ 65 h 317"/>
                    <a:gd name="T16" fmla="*/ 60 w 272"/>
                    <a:gd name="T17" fmla="*/ 0 h 317"/>
                    <a:gd name="T18" fmla="*/ 0 w 272"/>
                    <a:gd name="T19" fmla="*/ 106 h 317"/>
                    <a:gd name="T20" fmla="*/ 76 w 272"/>
                    <a:gd name="T21" fmla="*/ 214 h 317"/>
                    <a:gd name="T22" fmla="*/ 76 w 272"/>
                    <a:gd name="T23" fmla="*/ 317 h 317"/>
                    <a:gd name="T24" fmla="*/ 197 w 272"/>
                    <a:gd name="T25" fmla="*/ 317 h 317"/>
                    <a:gd name="T26" fmla="*/ 197 w 272"/>
                    <a:gd name="T27" fmla="*/ 214 h 317"/>
                    <a:gd name="T28" fmla="*/ 272 w 272"/>
                    <a:gd name="T29" fmla="*/ 106 h 317"/>
                    <a:gd name="T30" fmla="*/ 211 w 272"/>
                    <a:gd name="T31" fmla="*/ 0 h 317"/>
                    <a:gd name="T32" fmla="*/ 60 w 272"/>
                    <a:gd name="T33" fmla="*/ 0 h 3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72" h="317">
                      <a:moveTo>
                        <a:pt x="53" y="103"/>
                      </a:moveTo>
                      <a:lnTo>
                        <a:pt x="76" y="65"/>
                      </a:lnTo>
                      <a:lnTo>
                        <a:pt x="76" y="134"/>
                      </a:lnTo>
                      <a:lnTo>
                        <a:pt x="53" y="103"/>
                      </a:lnTo>
                      <a:close/>
                      <a:moveTo>
                        <a:pt x="197" y="65"/>
                      </a:moveTo>
                      <a:lnTo>
                        <a:pt x="218" y="103"/>
                      </a:lnTo>
                      <a:lnTo>
                        <a:pt x="197" y="134"/>
                      </a:lnTo>
                      <a:lnTo>
                        <a:pt x="197" y="65"/>
                      </a:lnTo>
                      <a:close/>
                      <a:moveTo>
                        <a:pt x="60" y="0"/>
                      </a:moveTo>
                      <a:lnTo>
                        <a:pt x="0" y="106"/>
                      </a:lnTo>
                      <a:lnTo>
                        <a:pt x="76" y="214"/>
                      </a:lnTo>
                      <a:lnTo>
                        <a:pt x="76" y="317"/>
                      </a:lnTo>
                      <a:lnTo>
                        <a:pt x="197" y="317"/>
                      </a:lnTo>
                      <a:lnTo>
                        <a:pt x="197" y="214"/>
                      </a:lnTo>
                      <a:lnTo>
                        <a:pt x="272" y="106"/>
                      </a:lnTo>
                      <a:lnTo>
                        <a:pt x="211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79"/>
                <p:cNvSpPr>
                  <a:spLocks noEditPoints="1"/>
                </p:cNvSpPr>
                <p:nvPr/>
              </p:nvSpPr>
              <p:spPr bwMode="auto">
                <a:xfrm>
                  <a:off x="387" y="471"/>
                  <a:ext cx="202" cy="260"/>
                </a:xfrm>
                <a:custGeom>
                  <a:avLst/>
                  <a:gdLst>
                    <a:gd name="T0" fmla="*/ 51 w 202"/>
                    <a:gd name="T1" fmla="*/ 95 h 260"/>
                    <a:gd name="T2" fmla="*/ 61 w 202"/>
                    <a:gd name="T3" fmla="*/ 68 h 260"/>
                    <a:gd name="T4" fmla="*/ 61 w 202"/>
                    <a:gd name="T5" fmla="*/ 112 h 260"/>
                    <a:gd name="T6" fmla="*/ 51 w 202"/>
                    <a:gd name="T7" fmla="*/ 95 h 260"/>
                    <a:gd name="T8" fmla="*/ 38 w 202"/>
                    <a:gd name="T9" fmla="*/ 0 h 260"/>
                    <a:gd name="T10" fmla="*/ 0 w 202"/>
                    <a:gd name="T11" fmla="*/ 99 h 260"/>
                    <a:gd name="T12" fmla="*/ 61 w 202"/>
                    <a:gd name="T13" fmla="*/ 199 h 260"/>
                    <a:gd name="T14" fmla="*/ 61 w 202"/>
                    <a:gd name="T15" fmla="*/ 260 h 260"/>
                    <a:gd name="T16" fmla="*/ 182 w 202"/>
                    <a:gd name="T17" fmla="*/ 260 h 260"/>
                    <a:gd name="T18" fmla="*/ 182 w 202"/>
                    <a:gd name="T19" fmla="*/ 199 h 260"/>
                    <a:gd name="T20" fmla="*/ 182 w 202"/>
                    <a:gd name="T21" fmla="*/ 197 h 260"/>
                    <a:gd name="T22" fmla="*/ 143 w 202"/>
                    <a:gd name="T23" fmla="*/ 141 h 260"/>
                    <a:gd name="T24" fmla="*/ 132 w 202"/>
                    <a:gd name="T25" fmla="*/ 125 h 260"/>
                    <a:gd name="T26" fmla="*/ 141 w 202"/>
                    <a:gd name="T27" fmla="*/ 108 h 260"/>
                    <a:gd name="T28" fmla="*/ 202 w 202"/>
                    <a:gd name="T29" fmla="*/ 0 h 260"/>
                    <a:gd name="T30" fmla="*/ 202 w 202"/>
                    <a:gd name="T31" fmla="*/ 0 h 260"/>
                    <a:gd name="T32" fmla="*/ 38 w 202"/>
                    <a:gd name="T33" fmla="*/ 0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2" h="260">
                      <a:moveTo>
                        <a:pt x="51" y="95"/>
                      </a:moveTo>
                      <a:lnTo>
                        <a:pt x="61" y="68"/>
                      </a:lnTo>
                      <a:lnTo>
                        <a:pt x="61" y="112"/>
                      </a:lnTo>
                      <a:lnTo>
                        <a:pt x="51" y="95"/>
                      </a:lnTo>
                      <a:close/>
                      <a:moveTo>
                        <a:pt x="38" y="0"/>
                      </a:moveTo>
                      <a:lnTo>
                        <a:pt x="0" y="99"/>
                      </a:lnTo>
                      <a:lnTo>
                        <a:pt x="61" y="199"/>
                      </a:lnTo>
                      <a:lnTo>
                        <a:pt x="61" y="260"/>
                      </a:lnTo>
                      <a:lnTo>
                        <a:pt x="182" y="260"/>
                      </a:lnTo>
                      <a:lnTo>
                        <a:pt x="182" y="199"/>
                      </a:lnTo>
                      <a:lnTo>
                        <a:pt x="182" y="197"/>
                      </a:lnTo>
                      <a:lnTo>
                        <a:pt x="143" y="141"/>
                      </a:lnTo>
                      <a:lnTo>
                        <a:pt x="132" y="125"/>
                      </a:lnTo>
                      <a:lnTo>
                        <a:pt x="141" y="108"/>
                      </a:lnTo>
                      <a:lnTo>
                        <a:pt x="202" y="0"/>
                      </a:lnTo>
                      <a:lnTo>
                        <a:pt x="202" y="0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D6D7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Oval 80"/>
                <p:cNvSpPr>
                  <a:spLocks noChangeArrowheads="1"/>
                </p:cNvSpPr>
                <p:nvPr/>
              </p:nvSpPr>
              <p:spPr bwMode="auto">
                <a:xfrm>
                  <a:off x="457" y="334"/>
                  <a:ext cx="105" cy="107"/>
                </a:xfrm>
                <a:prstGeom prst="ellipse">
                  <a:avLst/>
                </a:prstGeom>
                <a:solidFill>
                  <a:srgbClr val="D6D7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81"/>
                <p:cNvSpPr>
                  <a:spLocks noEditPoints="1"/>
                </p:cNvSpPr>
                <p:nvPr/>
              </p:nvSpPr>
              <p:spPr bwMode="auto">
                <a:xfrm>
                  <a:off x="792" y="471"/>
                  <a:ext cx="200" cy="260"/>
                </a:xfrm>
                <a:custGeom>
                  <a:avLst/>
                  <a:gdLst>
                    <a:gd name="T0" fmla="*/ 150 w 200"/>
                    <a:gd name="T1" fmla="*/ 95 h 260"/>
                    <a:gd name="T2" fmla="*/ 140 w 200"/>
                    <a:gd name="T3" fmla="*/ 112 h 260"/>
                    <a:gd name="T4" fmla="*/ 140 w 200"/>
                    <a:gd name="T5" fmla="*/ 68 h 260"/>
                    <a:gd name="T6" fmla="*/ 150 w 200"/>
                    <a:gd name="T7" fmla="*/ 95 h 260"/>
                    <a:gd name="T8" fmla="*/ 200 w 200"/>
                    <a:gd name="T9" fmla="*/ 99 h 260"/>
                    <a:gd name="T10" fmla="*/ 162 w 200"/>
                    <a:gd name="T11" fmla="*/ 0 h 260"/>
                    <a:gd name="T12" fmla="*/ 0 w 200"/>
                    <a:gd name="T13" fmla="*/ 0 h 260"/>
                    <a:gd name="T14" fmla="*/ 0 w 200"/>
                    <a:gd name="T15" fmla="*/ 0 h 260"/>
                    <a:gd name="T16" fmla="*/ 61 w 200"/>
                    <a:gd name="T17" fmla="*/ 108 h 260"/>
                    <a:gd name="T18" fmla="*/ 71 w 200"/>
                    <a:gd name="T19" fmla="*/ 125 h 260"/>
                    <a:gd name="T20" fmla="*/ 59 w 200"/>
                    <a:gd name="T21" fmla="*/ 141 h 260"/>
                    <a:gd name="T22" fmla="*/ 20 w 200"/>
                    <a:gd name="T23" fmla="*/ 197 h 260"/>
                    <a:gd name="T24" fmla="*/ 20 w 200"/>
                    <a:gd name="T25" fmla="*/ 199 h 260"/>
                    <a:gd name="T26" fmla="*/ 20 w 200"/>
                    <a:gd name="T27" fmla="*/ 260 h 260"/>
                    <a:gd name="T28" fmla="*/ 140 w 200"/>
                    <a:gd name="T29" fmla="*/ 260 h 260"/>
                    <a:gd name="T30" fmla="*/ 140 w 200"/>
                    <a:gd name="T31" fmla="*/ 199 h 260"/>
                    <a:gd name="T32" fmla="*/ 200 w 200"/>
                    <a:gd name="T33" fmla="*/ 99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200" h="260">
                      <a:moveTo>
                        <a:pt x="150" y="95"/>
                      </a:moveTo>
                      <a:lnTo>
                        <a:pt x="140" y="112"/>
                      </a:lnTo>
                      <a:lnTo>
                        <a:pt x="140" y="68"/>
                      </a:lnTo>
                      <a:lnTo>
                        <a:pt x="150" y="95"/>
                      </a:lnTo>
                      <a:close/>
                      <a:moveTo>
                        <a:pt x="200" y="99"/>
                      </a:moveTo>
                      <a:lnTo>
                        <a:pt x="16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1" y="108"/>
                      </a:lnTo>
                      <a:lnTo>
                        <a:pt x="71" y="125"/>
                      </a:lnTo>
                      <a:lnTo>
                        <a:pt x="59" y="141"/>
                      </a:lnTo>
                      <a:lnTo>
                        <a:pt x="20" y="197"/>
                      </a:lnTo>
                      <a:lnTo>
                        <a:pt x="20" y="199"/>
                      </a:lnTo>
                      <a:lnTo>
                        <a:pt x="20" y="260"/>
                      </a:lnTo>
                      <a:lnTo>
                        <a:pt x="140" y="260"/>
                      </a:lnTo>
                      <a:lnTo>
                        <a:pt x="140" y="199"/>
                      </a:lnTo>
                      <a:lnTo>
                        <a:pt x="200" y="99"/>
                      </a:lnTo>
                      <a:close/>
                    </a:path>
                  </a:pathLst>
                </a:custGeom>
                <a:solidFill>
                  <a:srgbClr val="D6D7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Oval 82"/>
                <p:cNvSpPr>
                  <a:spLocks noChangeArrowheads="1"/>
                </p:cNvSpPr>
                <p:nvPr/>
              </p:nvSpPr>
              <p:spPr bwMode="auto">
                <a:xfrm>
                  <a:off x="819" y="334"/>
                  <a:ext cx="106" cy="107"/>
                </a:xfrm>
                <a:prstGeom prst="ellipse">
                  <a:avLst/>
                </a:prstGeom>
                <a:solidFill>
                  <a:srgbClr val="D6D7D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Oval 83"/>
                <p:cNvSpPr>
                  <a:spLocks noChangeArrowheads="1"/>
                </p:cNvSpPr>
                <p:nvPr/>
              </p:nvSpPr>
              <p:spPr bwMode="auto">
                <a:xfrm>
                  <a:off x="630" y="334"/>
                  <a:ext cx="121" cy="12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Rectangle 85"/>
                <p:cNvSpPr>
                  <a:spLocks noChangeArrowheads="1"/>
                </p:cNvSpPr>
                <p:nvPr/>
              </p:nvSpPr>
              <p:spPr bwMode="auto">
                <a:xfrm>
                  <a:off x="812" y="780"/>
                  <a:ext cx="1525" cy="2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5" name="Rectangle 85"/>
              <p:cNvSpPr>
                <a:spLocks noChangeArrowheads="1"/>
              </p:cNvSpPr>
              <p:nvPr/>
            </p:nvSpPr>
            <p:spPr bwMode="auto">
              <a:xfrm flipV="1">
                <a:off x="1581743" y="601248"/>
                <a:ext cx="2852181" cy="61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03" name="TextBox 102"/>
          <p:cNvSpPr txBox="1"/>
          <p:nvPr/>
        </p:nvSpPr>
        <p:spPr>
          <a:xfrm>
            <a:off x="590266" y="2409828"/>
            <a:ext cx="1098004" cy="59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900">
                <a:solidFill>
                  <a:schemeClr val="tx2"/>
                </a:solidFill>
                <a:latin typeface="Arial Black" panose="020B0A04020102020204" pitchFamily="34" charset="0"/>
              </a:rPr>
              <a:t>33</a:t>
            </a:r>
          </a:p>
          <a:p>
            <a:pPr algn="ctr">
              <a:lnSpc>
                <a:spcPct val="80000"/>
              </a:lnSpc>
            </a:pPr>
            <a:r>
              <a:rPr lang="en-US" sz="1200">
                <a:solidFill>
                  <a:schemeClr val="tx2"/>
                </a:solidFill>
                <a:latin typeface="Arial Black" panose="020B0A04020102020204" pitchFamily="34" charset="0"/>
              </a:rPr>
              <a:t>Diplomas</a:t>
            </a:r>
          </a:p>
        </p:txBody>
      </p:sp>
      <p:sp>
        <p:nvSpPr>
          <p:cNvPr id="104" name="Freeform 89"/>
          <p:cNvSpPr>
            <a:spLocks noEditPoints="1"/>
          </p:cNvSpPr>
          <p:nvPr/>
        </p:nvSpPr>
        <p:spPr bwMode="auto">
          <a:xfrm>
            <a:off x="1013775" y="5586833"/>
            <a:ext cx="937645" cy="821673"/>
          </a:xfrm>
          <a:custGeom>
            <a:avLst/>
            <a:gdLst>
              <a:gd name="T0" fmla="*/ 160 w 641"/>
              <a:gd name="T1" fmla="*/ 561 h 561"/>
              <a:gd name="T2" fmla="*/ 0 w 641"/>
              <a:gd name="T3" fmla="*/ 561 h 561"/>
              <a:gd name="T4" fmla="*/ 0 w 641"/>
              <a:gd name="T5" fmla="*/ 201 h 561"/>
              <a:gd name="T6" fmla="*/ 160 w 641"/>
              <a:gd name="T7" fmla="*/ 201 h 561"/>
              <a:gd name="T8" fmla="*/ 160 w 641"/>
              <a:gd name="T9" fmla="*/ 561 h 561"/>
              <a:gd name="T10" fmla="*/ 300 w 641"/>
              <a:gd name="T11" fmla="*/ 45 h 561"/>
              <a:gd name="T12" fmla="*/ 300 w 641"/>
              <a:gd name="T13" fmla="*/ 0 h 561"/>
              <a:gd name="T14" fmla="*/ 421 w 641"/>
              <a:gd name="T15" fmla="*/ 0 h 561"/>
              <a:gd name="T16" fmla="*/ 421 w 641"/>
              <a:gd name="T17" fmla="*/ 45 h 561"/>
              <a:gd name="T18" fmla="*/ 388 w 641"/>
              <a:gd name="T19" fmla="*/ 181 h 561"/>
              <a:gd name="T20" fmla="*/ 581 w 641"/>
              <a:gd name="T21" fmla="*/ 181 h 561"/>
              <a:gd name="T22" fmla="*/ 641 w 641"/>
              <a:gd name="T23" fmla="*/ 181 h 561"/>
              <a:gd name="T24" fmla="*/ 641 w 641"/>
              <a:gd name="T25" fmla="*/ 301 h 561"/>
              <a:gd name="T26" fmla="*/ 621 w 641"/>
              <a:gd name="T27" fmla="*/ 301 h 561"/>
              <a:gd name="T28" fmla="*/ 621 w 641"/>
              <a:gd name="T29" fmla="*/ 401 h 561"/>
              <a:gd name="T30" fmla="*/ 591 w 641"/>
              <a:gd name="T31" fmla="*/ 401 h 561"/>
              <a:gd name="T32" fmla="*/ 591 w 641"/>
              <a:gd name="T33" fmla="*/ 491 h 561"/>
              <a:gd name="T34" fmla="*/ 561 w 641"/>
              <a:gd name="T35" fmla="*/ 491 h 561"/>
              <a:gd name="T36" fmla="*/ 561 w 641"/>
              <a:gd name="T37" fmla="*/ 561 h 561"/>
              <a:gd name="T38" fmla="*/ 501 w 641"/>
              <a:gd name="T39" fmla="*/ 561 h 561"/>
              <a:gd name="T40" fmla="*/ 350 w 641"/>
              <a:gd name="T41" fmla="*/ 561 h 561"/>
              <a:gd name="T42" fmla="*/ 332 w 641"/>
              <a:gd name="T43" fmla="*/ 561 h 561"/>
              <a:gd name="T44" fmla="*/ 317 w 641"/>
              <a:gd name="T45" fmla="*/ 551 h 561"/>
              <a:gd name="T46" fmla="*/ 227 w 641"/>
              <a:gd name="T47" fmla="*/ 491 h 561"/>
              <a:gd name="T48" fmla="*/ 200 w 641"/>
              <a:gd name="T49" fmla="*/ 473 h 561"/>
              <a:gd name="T50" fmla="*/ 200 w 641"/>
              <a:gd name="T51" fmla="*/ 441 h 561"/>
              <a:gd name="T52" fmla="*/ 200 w 641"/>
              <a:gd name="T53" fmla="*/ 361 h 561"/>
              <a:gd name="T54" fmla="*/ 200 w 641"/>
              <a:gd name="T55" fmla="*/ 241 h 561"/>
              <a:gd name="T56" fmla="*/ 200 w 641"/>
              <a:gd name="T57" fmla="*/ 212 h 561"/>
              <a:gd name="T58" fmla="*/ 223 w 641"/>
              <a:gd name="T59" fmla="*/ 194 h 561"/>
              <a:gd name="T60" fmla="*/ 233 w 641"/>
              <a:gd name="T61" fmla="*/ 186 h 561"/>
              <a:gd name="T62" fmla="*/ 300 w 641"/>
              <a:gd name="T63" fmla="*/ 45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41" h="561">
                <a:moveTo>
                  <a:pt x="160" y="561"/>
                </a:moveTo>
                <a:cubicBezTo>
                  <a:pt x="0" y="561"/>
                  <a:pt x="0" y="561"/>
                  <a:pt x="0" y="561"/>
                </a:cubicBezTo>
                <a:cubicBezTo>
                  <a:pt x="0" y="201"/>
                  <a:pt x="0" y="201"/>
                  <a:pt x="0" y="201"/>
                </a:cubicBezTo>
                <a:cubicBezTo>
                  <a:pt x="160" y="201"/>
                  <a:pt x="160" y="201"/>
                  <a:pt x="160" y="201"/>
                </a:cubicBezTo>
                <a:lnTo>
                  <a:pt x="160" y="561"/>
                </a:lnTo>
                <a:close/>
                <a:moveTo>
                  <a:pt x="300" y="45"/>
                </a:moveTo>
                <a:cubicBezTo>
                  <a:pt x="300" y="0"/>
                  <a:pt x="300" y="0"/>
                  <a:pt x="300" y="0"/>
                </a:cubicBezTo>
                <a:cubicBezTo>
                  <a:pt x="421" y="0"/>
                  <a:pt x="421" y="0"/>
                  <a:pt x="421" y="0"/>
                </a:cubicBezTo>
                <a:cubicBezTo>
                  <a:pt x="421" y="45"/>
                  <a:pt x="421" y="45"/>
                  <a:pt x="421" y="45"/>
                </a:cubicBezTo>
                <a:cubicBezTo>
                  <a:pt x="421" y="93"/>
                  <a:pt x="409" y="139"/>
                  <a:pt x="388" y="181"/>
                </a:cubicBezTo>
                <a:cubicBezTo>
                  <a:pt x="581" y="181"/>
                  <a:pt x="581" y="181"/>
                  <a:pt x="581" y="181"/>
                </a:cubicBezTo>
                <a:cubicBezTo>
                  <a:pt x="641" y="181"/>
                  <a:pt x="641" y="181"/>
                  <a:pt x="641" y="181"/>
                </a:cubicBezTo>
                <a:cubicBezTo>
                  <a:pt x="641" y="301"/>
                  <a:pt x="641" y="301"/>
                  <a:pt x="641" y="301"/>
                </a:cubicBezTo>
                <a:cubicBezTo>
                  <a:pt x="621" y="301"/>
                  <a:pt x="621" y="301"/>
                  <a:pt x="621" y="301"/>
                </a:cubicBezTo>
                <a:cubicBezTo>
                  <a:pt x="621" y="401"/>
                  <a:pt x="621" y="401"/>
                  <a:pt x="621" y="401"/>
                </a:cubicBezTo>
                <a:cubicBezTo>
                  <a:pt x="591" y="401"/>
                  <a:pt x="591" y="401"/>
                  <a:pt x="591" y="401"/>
                </a:cubicBezTo>
                <a:cubicBezTo>
                  <a:pt x="591" y="491"/>
                  <a:pt x="591" y="491"/>
                  <a:pt x="591" y="491"/>
                </a:cubicBezTo>
                <a:cubicBezTo>
                  <a:pt x="561" y="491"/>
                  <a:pt x="561" y="491"/>
                  <a:pt x="561" y="491"/>
                </a:cubicBezTo>
                <a:cubicBezTo>
                  <a:pt x="561" y="561"/>
                  <a:pt x="561" y="561"/>
                  <a:pt x="561" y="561"/>
                </a:cubicBezTo>
                <a:cubicBezTo>
                  <a:pt x="501" y="561"/>
                  <a:pt x="501" y="561"/>
                  <a:pt x="501" y="561"/>
                </a:cubicBezTo>
                <a:cubicBezTo>
                  <a:pt x="350" y="561"/>
                  <a:pt x="350" y="561"/>
                  <a:pt x="350" y="561"/>
                </a:cubicBezTo>
                <a:cubicBezTo>
                  <a:pt x="332" y="561"/>
                  <a:pt x="332" y="561"/>
                  <a:pt x="332" y="561"/>
                </a:cubicBezTo>
                <a:cubicBezTo>
                  <a:pt x="317" y="551"/>
                  <a:pt x="317" y="551"/>
                  <a:pt x="317" y="551"/>
                </a:cubicBezTo>
                <a:cubicBezTo>
                  <a:pt x="227" y="491"/>
                  <a:pt x="227" y="491"/>
                  <a:pt x="227" y="491"/>
                </a:cubicBezTo>
                <a:cubicBezTo>
                  <a:pt x="200" y="473"/>
                  <a:pt x="200" y="473"/>
                  <a:pt x="200" y="473"/>
                </a:cubicBezTo>
                <a:cubicBezTo>
                  <a:pt x="200" y="441"/>
                  <a:pt x="200" y="441"/>
                  <a:pt x="200" y="441"/>
                </a:cubicBezTo>
                <a:cubicBezTo>
                  <a:pt x="200" y="361"/>
                  <a:pt x="200" y="361"/>
                  <a:pt x="200" y="361"/>
                </a:cubicBezTo>
                <a:cubicBezTo>
                  <a:pt x="200" y="241"/>
                  <a:pt x="200" y="241"/>
                  <a:pt x="200" y="241"/>
                </a:cubicBezTo>
                <a:cubicBezTo>
                  <a:pt x="200" y="212"/>
                  <a:pt x="200" y="212"/>
                  <a:pt x="200" y="212"/>
                </a:cubicBezTo>
                <a:cubicBezTo>
                  <a:pt x="223" y="194"/>
                  <a:pt x="223" y="194"/>
                  <a:pt x="223" y="194"/>
                </a:cubicBezTo>
                <a:cubicBezTo>
                  <a:pt x="233" y="186"/>
                  <a:pt x="233" y="186"/>
                  <a:pt x="233" y="186"/>
                </a:cubicBezTo>
                <a:cubicBezTo>
                  <a:pt x="275" y="152"/>
                  <a:pt x="300" y="100"/>
                  <a:pt x="300" y="4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TextBox 104"/>
          <p:cNvSpPr txBox="1"/>
          <p:nvPr/>
        </p:nvSpPr>
        <p:spPr>
          <a:xfrm>
            <a:off x="2006935" y="5566061"/>
            <a:ext cx="2503650" cy="92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3500" smtClean="0">
                <a:solidFill>
                  <a:srgbClr val="FFFFFF"/>
                </a:solidFill>
                <a:latin typeface="Arial Black" panose="020B0A04020102020204" pitchFamily="34" charset="0"/>
              </a:rPr>
              <a:t>96</a:t>
            </a:r>
            <a:r>
              <a:rPr lang="en-US" sz="3500" baseline="20000" smtClean="0">
                <a:solidFill>
                  <a:srgbClr val="FFFFFF"/>
                </a:solidFill>
                <a:latin typeface="Arial Black" panose="020B0A04020102020204" pitchFamily="34" charset="0"/>
              </a:rPr>
              <a:t>%</a:t>
            </a:r>
            <a:endParaRPr lang="en-US" sz="3500" baseline="20000">
              <a:solidFill>
                <a:srgbClr val="FFFFFF"/>
              </a:solidFill>
              <a:latin typeface="Arial Black" panose="020B0A040201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300">
                <a:solidFill>
                  <a:schemeClr val="bg1"/>
                </a:solidFill>
                <a:latin typeface="Arial Black" panose="020B0A04020102020204" pitchFamily="34" charset="0"/>
              </a:rPr>
              <a:t>of students satisfied</a:t>
            </a:r>
          </a:p>
          <a:p>
            <a:r>
              <a:rPr lang="en-US" sz="1500">
                <a:solidFill>
                  <a:srgbClr val="FFFFFF"/>
                </a:solidFill>
              </a:rPr>
              <a:t>with quality of instruction</a:t>
            </a:r>
          </a:p>
        </p:txBody>
      </p:sp>
      <p:sp>
        <p:nvSpPr>
          <p:cNvPr id="106" name="TextBox 105"/>
          <p:cNvSpPr txBox="1"/>
          <p:nvPr/>
        </p:nvSpPr>
        <p:spPr>
          <a:xfrm>
            <a:off x="590266" y="3302807"/>
            <a:ext cx="1183593" cy="781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900" smtClean="0">
                <a:solidFill>
                  <a:schemeClr val="bg2"/>
                </a:solidFill>
                <a:latin typeface="Arial Black" panose="020B0A04020102020204" pitchFamily="34" charset="0"/>
              </a:rPr>
              <a:t>2</a:t>
            </a:r>
            <a:endParaRPr lang="en-US" sz="2900">
              <a:solidFill>
                <a:schemeClr val="bg2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1200" smtClean="0">
                <a:solidFill>
                  <a:schemeClr val="bg2"/>
                </a:solidFill>
                <a:latin typeface="Arial Black" panose="020B0A04020102020204" pitchFamily="34" charset="0"/>
              </a:rPr>
              <a:t>Advanced </a:t>
            </a:r>
          </a:p>
          <a:p>
            <a:pPr algn="ctr"/>
            <a:r>
              <a:rPr lang="en-US" sz="1200" smtClean="0">
                <a:solidFill>
                  <a:schemeClr val="bg2"/>
                </a:solidFill>
                <a:latin typeface="Arial Black" panose="020B0A04020102020204" pitchFamily="34" charset="0"/>
              </a:rPr>
              <a:t>Certificates</a:t>
            </a:r>
            <a:endParaRPr lang="en-US" sz="120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90266" y="4268196"/>
            <a:ext cx="1085169" cy="781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900" smtClean="0">
                <a:solidFill>
                  <a:schemeClr val="tx2"/>
                </a:solidFill>
                <a:latin typeface="Arial Black" panose="020B0A04020102020204" pitchFamily="34" charset="0"/>
              </a:rPr>
              <a:t>3</a:t>
            </a:r>
            <a:endParaRPr lang="en-US" sz="2900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1200" smtClean="0">
                <a:solidFill>
                  <a:schemeClr val="tx2"/>
                </a:solidFill>
                <a:latin typeface="Arial Black" panose="020B0A04020102020204" pitchFamily="34" charset="0"/>
              </a:rPr>
              <a:t>Bachelors </a:t>
            </a:r>
          </a:p>
          <a:p>
            <a:pPr algn="ctr"/>
            <a:r>
              <a:rPr lang="en-US" sz="1200" smtClean="0">
                <a:solidFill>
                  <a:schemeClr val="tx2"/>
                </a:solidFill>
                <a:latin typeface="Arial Black" panose="020B0A04020102020204" pitchFamily="34" charset="0"/>
              </a:rPr>
              <a:t>Degrees</a:t>
            </a:r>
            <a:endParaRPr lang="en-US" sz="120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3646951" y="2409828"/>
            <a:ext cx="1363450" cy="781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900" smtClean="0">
                <a:solidFill>
                  <a:schemeClr val="tx2"/>
                </a:solidFill>
                <a:latin typeface="Arial Black" panose="020B0A04020102020204" pitchFamily="34" charset="0"/>
              </a:rPr>
              <a:t>3</a:t>
            </a:r>
            <a:endParaRPr lang="en-US" sz="2900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1200" smtClean="0">
                <a:solidFill>
                  <a:schemeClr val="tx2"/>
                </a:solidFill>
                <a:latin typeface="Arial Black" panose="020B0A04020102020204" pitchFamily="34" charset="0"/>
              </a:rPr>
              <a:t>UT Associate </a:t>
            </a:r>
          </a:p>
          <a:p>
            <a:pPr algn="ctr"/>
            <a:r>
              <a:rPr lang="en-US" sz="1200" smtClean="0">
                <a:solidFill>
                  <a:schemeClr val="tx2"/>
                </a:solidFill>
                <a:latin typeface="Arial Black" panose="020B0A04020102020204" pitchFamily="34" charset="0"/>
              </a:rPr>
              <a:t>Degrees</a:t>
            </a:r>
            <a:endParaRPr lang="en-US" sz="120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736880" y="4268196"/>
            <a:ext cx="1183593" cy="7817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900" smtClean="0">
                <a:solidFill>
                  <a:schemeClr val="tx2"/>
                </a:solidFill>
                <a:latin typeface="Arial Black" panose="020B0A04020102020204" pitchFamily="34" charset="0"/>
              </a:rPr>
              <a:t>5</a:t>
            </a:r>
            <a:endParaRPr lang="en-US" sz="2900">
              <a:solidFill>
                <a:schemeClr val="tx2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1200" smtClean="0">
                <a:solidFill>
                  <a:schemeClr val="tx2"/>
                </a:solidFill>
                <a:latin typeface="Arial Black" panose="020B0A04020102020204" pitchFamily="34" charset="0"/>
              </a:rPr>
              <a:t>Short </a:t>
            </a:r>
          </a:p>
          <a:p>
            <a:pPr algn="ctr"/>
            <a:r>
              <a:rPr lang="en-US" sz="1200" smtClean="0">
                <a:solidFill>
                  <a:schemeClr val="tx2"/>
                </a:solidFill>
                <a:latin typeface="Arial Black" panose="020B0A04020102020204" pitchFamily="34" charset="0"/>
              </a:rPr>
              <a:t>Certificates</a:t>
            </a:r>
            <a:endParaRPr lang="en-US" sz="120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987630" y="2409828"/>
            <a:ext cx="1560364" cy="5970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900" smtClean="0">
                <a:solidFill>
                  <a:schemeClr val="bg2"/>
                </a:solidFill>
                <a:latin typeface="Arial Black" panose="020B0A04020102020204" pitchFamily="34" charset="0"/>
              </a:rPr>
              <a:t>12</a:t>
            </a:r>
            <a:endParaRPr lang="en-US" sz="2900">
              <a:solidFill>
                <a:schemeClr val="bg2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1200" smtClean="0">
                <a:solidFill>
                  <a:schemeClr val="bg2"/>
                </a:solidFill>
                <a:latin typeface="Arial Black" panose="020B0A04020102020204" pitchFamily="34" charset="0"/>
              </a:rPr>
              <a:t>Apprenticeships</a:t>
            </a:r>
            <a:endParaRPr lang="en-US" sz="120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2285950" y="4268196"/>
            <a:ext cx="963725" cy="7448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900" smtClean="0">
                <a:solidFill>
                  <a:schemeClr val="bg2"/>
                </a:solidFill>
                <a:latin typeface="Arial Black" panose="020B0A04020102020204" pitchFamily="34" charset="0"/>
              </a:rPr>
              <a:t>2</a:t>
            </a:r>
            <a:endParaRPr lang="en-US" sz="2900">
              <a:solidFill>
                <a:schemeClr val="bg2"/>
              </a:solidFill>
              <a:latin typeface="Arial Black" panose="020B0A04020102020204" pitchFamily="34" charset="0"/>
            </a:endParaRPr>
          </a:p>
          <a:p>
            <a:pPr algn="ctr">
              <a:lnSpc>
                <a:spcPct val="80000"/>
              </a:lnSpc>
            </a:pPr>
            <a:r>
              <a:rPr lang="en-US" sz="1200" smtClean="0">
                <a:solidFill>
                  <a:schemeClr val="bg2"/>
                </a:solidFill>
                <a:latin typeface="Arial Black" panose="020B0A04020102020204" pitchFamily="34" charset="0"/>
              </a:rPr>
              <a:t>Post </a:t>
            </a:r>
            <a:br>
              <a:rPr lang="en-US" sz="1200" smtClean="0">
                <a:solidFill>
                  <a:schemeClr val="bg2"/>
                </a:solidFill>
                <a:latin typeface="Arial Black" panose="020B0A04020102020204" pitchFamily="34" charset="0"/>
              </a:rPr>
            </a:br>
            <a:r>
              <a:rPr lang="en-US" sz="1200" smtClean="0">
                <a:solidFill>
                  <a:schemeClr val="bg2"/>
                </a:solidFill>
                <a:latin typeface="Arial Black" panose="020B0A04020102020204" pitchFamily="34" charset="0"/>
              </a:rPr>
              <a:t>Diplomas</a:t>
            </a:r>
            <a:endParaRPr lang="en-US" sz="120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3736880" y="3302807"/>
            <a:ext cx="1183593" cy="8186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2900" smtClean="0">
                <a:solidFill>
                  <a:schemeClr val="bg2"/>
                </a:solidFill>
                <a:latin typeface="Arial Black" panose="020B0A04020102020204" pitchFamily="34" charset="0"/>
              </a:rPr>
              <a:t>90</a:t>
            </a:r>
            <a:endParaRPr lang="en-US" sz="2900">
              <a:solidFill>
                <a:schemeClr val="bg2"/>
              </a:solidFill>
              <a:latin typeface="Arial Black" panose="020B0A04020102020204" pitchFamily="34" charset="0"/>
            </a:endParaRPr>
          </a:p>
          <a:p>
            <a:pPr algn="ctr"/>
            <a:r>
              <a:rPr lang="en-US" sz="1200" smtClean="0">
                <a:solidFill>
                  <a:schemeClr val="bg2"/>
                </a:solidFill>
                <a:latin typeface="Arial Black" panose="020B0A04020102020204" pitchFamily="34" charset="0"/>
              </a:rPr>
              <a:t>Post </a:t>
            </a:r>
            <a:br>
              <a:rPr lang="en-US" sz="1200" smtClean="0">
                <a:solidFill>
                  <a:schemeClr val="bg2"/>
                </a:solidFill>
                <a:latin typeface="Arial Black" panose="020B0A04020102020204" pitchFamily="34" charset="0"/>
              </a:rPr>
            </a:br>
            <a:r>
              <a:rPr lang="en-US" sz="1200">
                <a:solidFill>
                  <a:schemeClr val="bg2"/>
                </a:solidFill>
                <a:latin typeface="Arial Black" panose="020B0A04020102020204" pitchFamily="34" charset="0"/>
              </a:rPr>
              <a:t>Certificates</a:t>
            </a:r>
          </a:p>
        </p:txBody>
      </p:sp>
      <p:sp>
        <p:nvSpPr>
          <p:cNvPr id="113" name="Freeform 93"/>
          <p:cNvSpPr>
            <a:spLocks noEditPoints="1"/>
          </p:cNvSpPr>
          <p:nvPr/>
        </p:nvSpPr>
        <p:spPr bwMode="auto">
          <a:xfrm>
            <a:off x="2232762" y="3291067"/>
            <a:ext cx="1070100" cy="750399"/>
          </a:xfrm>
          <a:custGeom>
            <a:avLst/>
            <a:gdLst>
              <a:gd name="T0" fmla="*/ 129 w 577"/>
              <a:gd name="T1" fmla="*/ 205 h 403"/>
              <a:gd name="T2" fmla="*/ 279 w 577"/>
              <a:gd name="T3" fmla="*/ 257 h 403"/>
              <a:gd name="T4" fmla="*/ 288 w 577"/>
              <a:gd name="T5" fmla="*/ 261 h 403"/>
              <a:gd name="T6" fmla="*/ 298 w 577"/>
              <a:gd name="T7" fmla="*/ 257 h 403"/>
              <a:gd name="T8" fmla="*/ 448 w 577"/>
              <a:gd name="T9" fmla="*/ 205 h 403"/>
              <a:gd name="T10" fmla="*/ 461 w 577"/>
              <a:gd name="T11" fmla="*/ 338 h 403"/>
              <a:gd name="T12" fmla="*/ 288 w 577"/>
              <a:gd name="T13" fmla="*/ 403 h 403"/>
              <a:gd name="T14" fmla="*/ 115 w 577"/>
              <a:gd name="T15" fmla="*/ 338 h 403"/>
              <a:gd name="T16" fmla="*/ 129 w 577"/>
              <a:gd name="T17" fmla="*/ 205 h 403"/>
              <a:gd name="T18" fmla="*/ 577 w 577"/>
              <a:gd name="T19" fmla="*/ 129 h 403"/>
              <a:gd name="T20" fmla="*/ 288 w 577"/>
              <a:gd name="T21" fmla="*/ 230 h 403"/>
              <a:gd name="T22" fmla="*/ 115 w 577"/>
              <a:gd name="T23" fmla="*/ 170 h 403"/>
              <a:gd name="T24" fmla="*/ 294 w 577"/>
              <a:gd name="T25" fmla="*/ 100 h 403"/>
              <a:gd name="T26" fmla="*/ 307 w 577"/>
              <a:gd name="T27" fmla="*/ 94 h 403"/>
              <a:gd name="T28" fmla="*/ 296 w 577"/>
              <a:gd name="T29" fmla="*/ 67 h 403"/>
              <a:gd name="T30" fmla="*/ 283 w 577"/>
              <a:gd name="T31" fmla="*/ 73 h 403"/>
              <a:gd name="T32" fmla="*/ 81 w 577"/>
              <a:gd name="T33" fmla="*/ 152 h 403"/>
              <a:gd name="T34" fmla="*/ 73 w 577"/>
              <a:gd name="T35" fmla="*/ 155 h 403"/>
              <a:gd name="T36" fmla="*/ 72 w 577"/>
              <a:gd name="T37" fmla="*/ 155 h 403"/>
              <a:gd name="T38" fmla="*/ 72 w 577"/>
              <a:gd name="T39" fmla="*/ 283 h 403"/>
              <a:gd name="T40" fmla="*/ 72 w 577"/>
              <a:gd name="T41" fmla="*/ 403 h 403"/>
              <a:gd name="T42" fmla="*/ 0 w 577"/>
              <a:gd name="T43" fmla="*/ 389 h 403"/>
              <a:gd name="T44" fmla="*/ 43 w 577"/>
              <a:gd name="T45" fmla="*/ 301 h 403"/>
              <a:gd name="T46" fmla="*/ 43 w 577"/>
              <a:gd name="T47" fmla="*/ 144 h 403"/>
              <a:gd name="T48" fmla="*/ 0 w 577"/>
              <a:gd name="T49" fmla="*/ 129 h 403"/>
              <a:gd name="T50" fmla="*/ 0 w 577"/>
              <a:gd name="T51" fmla="*/ 101 h 403"/>
              <a:gd name="T52" fmla="*/ 288 w 577"/>
              <a:gd name="T53" fmla="*/ 0 h 403"/>
              <a:gd name="T54" fmla="*/ 577 w 577"/>
              <a:gd name="T55" fmla="*/ 101 h 403"/>
              <a:gd name="T56" fmla="*/ 577 w 577"/>
              <a:gd name="T57" fmla="*/ 129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77" h="403">
                <a:moveTo>
                  <a:pt x="129" y="205"/>
                </a:moveTo>
                <a:cubicBezTo>
                  <a:pt x="279" y="257"/>
                  <a:pt x="279" y="257"/>
                  <a:pt x="279" y="257"/>
                </a:cubicBezTo>
                <a:cubicBezTo>
                  <a:pt x="288" y="261"/>
                  <a:pt x="288" y="261"/>
                  <a:pt x="288" y="261"/>
                </a:cubicBezTo>
                <a:cubicBezTo>
                  <a:pt x="298" y="257"/>
                  <a:pt x="298" y="257"/>
                  <a:pt x="298" y="257"/>
                </a:cubicBezTo>
                <a:cubicBezTo>
                  <a:pt x="448" y="205"/>
                  <a:pt x="448" y="205"/>
                  <a:pt x="448" y="205"/>
                </a:cubicBezTo>
                <a:cubicBezTo>
                  <a:pt x="461" y="338"/>
                  <a:pt x="461" y="338"/>
                  <a:pt x="461" y="338"/>
                </a:cubicBezTo>
                <a:cubicBezTo>
                  <a:pt x="461" y="370"/>
                  <a:pt x="384" y="403"/>
                  <a:pt x="288" y="403"/>
                </a:cubicBezTo>
                <a:cubicBezTo>
                  <a:pt x="193" y="403"/>
                  <a:pt x="115" y="370"/>
                  <a:pt x="115" y="338"/>
                </a:cubicBezTo>
                <a:lnTo>
                  <a:pt x="129" y="205"/>
                </a:lnTo>
                <a:close/>
                <a:moveTo>
                  <a:pt x="577" y="129"/>
                </a:moveTo>
                <a:cubicBezTo>
                  <a:pt x="288" y="230"/>
                  <a:pt x="288" y="230"/>
                  <a:pt x="288" y="230"/>
                </a:cubicBezTo>
                <a:cubicBezTo>
                  <a:pt x="115" y="170"/>
                  <a:pt x="115" y="170"/>
                  <a:pt x="115" y="170"/>
                </a:cubicBezTo>
                <a:cubicBezTo>
                  <a:pt x="294" y="100"/>
                  <a:pt x="294" y="100"/>
                  <a:pt x="294" y="100"/>
                </a:cubicBezTo>
                <a:cubicBezTo>
                  <a:pt x="307" y="94"/>
                  <a:pt x="307" y="94"/>
                  <a:pt x="307" y="94"/>
                </a:cubicBezTo>
                <a:cubicBezTo>
                  <a:pt x="296" y="67"/>
                  <a:pt x="296" y="67"/>
                  <a:pt x="296" y="67"/>
                </a:cubicBezTo>
                <a:cubicBezTo>
                  <a:pt x="283" y="73"/>
                  <a:pt x="283" y="73"/>
                  <a:pt x="283" y="73"/>
                </a:cubicBezTo>
                <a:cubicBezTo>
                  <a:pt x="81" y="152"/>
                  <a:pt x="81" y="152"/>
                  <a:pt x="81" y="152"/>
                </a:cubicBezTo>
                <a:cubicBezTo>
                  <a:pt x="73" y="155"/>
                  <a:pt x="73" y="155"/>
                  <a:pt x="73" y="155"/>
                </a:cubicBezTo>
                <a:cubicBezTo>
                  <a:pt x="72" y="155"/>
                  <a:pt x="72" y="155"/>
                  <a:pt x="72" y="155"/>
                </a:cubicBezTo>
                <a:cubicBezTo>
                  <a:pt x="72" y="283"/>
                  <a:pt x="72" y="283"/>
                  <a:pt x="72" y="283"/>
                </a:cubicBezTo>
                <a:cubicBezTo>
                  <a:pt x="86" y="306"/>
                  <a:pt x="97" y="345"/>
                  <a:pt x="72" y="403"/>
                </a:cubicBezTo>
                <a:cubicBezTo>
                  <a:pt x="0" y="389"/>
                  <a:pt x="0" y="389"/>
                  <a:pt x="0" y="389"/>
                </a:cubicBezTo>
                <a:cubicBezTo>
                  <a:pt x="0" y="389"/>
                  <a:pt x="29" y="347"/>
                  <a:pt x="43" y="301"/>
                </a:cubicBezTo>
                <a:cubicBezTo>
                  <a:pt x="43" y="144"/>
                  <a:pt x="43" y="144"/>
                  <a:pt x="43" y="144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01"/>
                  <a:pt x="0" y="101"/>
                  <a:pt x="0" y="101"/>
                </a:cubicBezTo>
                <a:cubicBezTo>
                  <a:pt x="288" y="0"/>
                  <a:pt x="288" y="0"/>
                  <a:pt x="288" y="0"/>
                </a:cubicBezTo>
                <a:cubicBezTo>
                  <a:pt x="577" y="101"/>
                  <a:pt x="577" y="101"/>
                  <a:pt x="577" y="101"/>
                </a:cubicBezTo>
                <a:lnTo>
                  <a:pt x="577" y="12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4" name="Group 113"/>
          <p:cNvGrpSpPr/>
          <p:nvPr/>
        </p:nvGrpSpPr>
        <p:grpSpPr>
          <a:xfrm>
            <a:off x="5850824" y="561700"/>
            <a:ext cx="5773777" cy="909504"/>
            <a:chOff x="5642642" y="1887010"/>
            <a:chExt cx="5773777" cy="909504"/>
          </a:xfrm>
        </p:grpSpPr>
        <p:grpSp>
          <p:nvGrpSpPr>
            <p:cNvPr id="115" name="Group 114"/>
            <p:cNvGrpSpPr/>
            <p:nvPr/>
          </p:nvGrpSpPr>
          <p:grpSpPr>
            <a:xfrm>
              <a:off x="7986773" y="1887010"/>
              <a:ext cx="680472" cy="792916"/>
              <a:chOff x="8919263" y="2475757"/>
              <a:chExt cx="1489075" cy="1735137"/>
            </a:xfrm>
          </p:grpSpPr>
          <p:sp>
            <p:nvSpPr>
              <p:cNvPr id="120" name="Freeform 97"/>
              <p:cNvSpPr>
                <a:spLocks/>
              </p:cNvSpPr>
              <p:nvPr/>
            </p:nvSpPr>
            <p:spPr bwMode="auto">
              <a:xfrm>
                <a:off x="9105001" y="2475757"/>
                <a:ext cx="268288" cy="381000"/>
              </a:xfrm>
              <a:custGeom>
                <a:avLst/>
                <a:gdLst>
                  <a:gd name="T0" fmla="*/ 35 w 71"/>
                  <a:gd name="T1" fmla="*/ 0 h 101"/>
                  <a:gd name="T2" fmla="*/ 7 w 71"/>
                  <a:gd name="T3" fmla="*/ 41 h 101"/>
                  <a:gd name="T4" fmla="*/ 0 w 71"/>
                  <a:gd name="T5" fmla="*/ 63 h 101"/>
                  <a:gd name="T6" fmla="*/ 0 w 71"/>
                  <a:gd name="T7" fmla="*/ 65 h 101"/>
                  <a:gd name="T8" fmla="*/ 35 w 71"/>
                  <a:gd name="T9" fmla="*/ 101 h 101"/>
                  <a:gd name="T10" fmla="*/ 71 w 71"/>
                  <a:gd name="T11" fmla="*/ 65 h 101"/>
                  <a:gd name="T12" fmla="*/ 71 w 71"/>
                  <a:gd name="T13" fmla="*/ 63 h 101"/>
                  <a:gd name="T14" fmla="*/ 64 w 71"/>
                  <a:gd name="T15" fmla="*/ 41 h 101"/>
                  <a:gd name="T16" fmla="*/ 35 w 71"/>
                  <a:gd name="T17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01">
                    <a:moveTo>
                      <a:pt x="35" y="0"/>
                    </a:moveTo>
                    <a:cubicBezTo>
                      <a:pt x="7" y="41"/>
                      <a:pt x="7" y="41"/>
                      <a:pt x="7" y="41"/>
                    </a:cubicBezTo>
                    <a:cubicBezTo>
                      <a:pt x="3" y="47"/>
                      <a:pt x="0" y="55"/>
                      <a:pt x="0" y="6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85"/>
                      <a:pt x="16" y="101"/>
                      <a:pt x="35" y="101"/>
                    </a:cubicBezTo>
                    <a:cubicBezTo>
                      <a:pt x="55" y="101"/>
                      <a:pt x="71" y="85"/>
                      <a:pt x="71" y="65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1" y="55"/>
                      <a:pt x="68" y="47"/>
                      <a:pt x="64" y="41"/>
                    </a:cubicBez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98"/>
              <p:cNvSpPr>
                <a:spLocks/>
              </p:cNvSpPr>
              <p:nvPr/>
            </p:nvSpPr>
            <p:spPr bwMode="auto">
              <a:xfrm>
                <a:off x="9532038" y="2475757"/>
                <a:ext cx="263525" cy="381000"/>
              </a:xfrm>
              <a:custGeom>
                <a:avLst/>
                <a:gdLst>
                  <a:gd name="T0" fmla="*/ 35 w 70"/>
                  <a:gd name="T1" fmla="*/ 0 h 101"/>
                  <a:gd name="T2" fmla="*/ 7 w 70"/>
                  <a:gd name="T3" fmla="*/ 41 h 101"/>
                  <a:gd name="T4" fmla="*/ 0 w 70"/>
                  <a:gd name="T5" fmla="*/ 63 h 101"/>
                  <a:gd name="T6" fmla="*/ 0 w 70"/>
                  <a:gd name="T7" fmla="*/ 65 h 101"/>
                  <a:gd name="T8" fmla="*/ 35 w 70"/>
                  <a:gd name="T9" fmla="*/ 101 h 101"/>
                  <a:gd name="T10" fmla="*/ 70 w 70"/>
                  <a:gd name="T11" fmla="*/ 65 h 101"/>
                  <a:gd name="T12" fmla="*/ 70 w 70"/>
                  <a:gd name="T13" fmla="*/ 63 h 101"/>
                  <a:gd name="T14" fmla="*/ 63 w 70"/>
                  <a:gd name="T15" fmla="*/ 41 h 101"/>
                  <a:gd name="T16" fmla="*/ 35 w 70"/>
                  <a:gd name="T17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0" h="101">
                    <a:moveTo>
                      <a:pt x="35" y="0"/>
                    </a:moveTo>
                    <a:cubicBezTo>
                      <a:pt x="7" y="41"/>
                      <a:pt x="7" y="41"/>
                      <a:pt x="7" y="41"/>
                    </a:cubicBezTo>
                    <a:cubicBezTo>
                      <a:pt x="2" y="47"/>
                      <a:pt x="0" y="55"/>
                      <a:pt x="0" y="6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85"/>
                      <a:pt x="16" y="101"/>
                      <a:pt x="35" y="101"/>
                    </a:cubicBezTo>
                    <a:cubicBezTo>
                      <a:pt x="54" y="101"/>
                      <a:pt x="70" y="85"/>
                      <a:pt x="70" y="65"/>
                    </a:cubicBezTo>
                    <a:cubicBezTo>
                      <a:pt x="70" y="63"/>
                      <a:pt x="70" y="63"/>
                      <a:pt x="70" y="63"/>
                    </a:cubicBezTo>
                    <a:cubicBezTo>
                      <a:pt x="70" y="55"/>
                      <a:pt x="68" y="47"/>
                      <a:pt x="63" y="41"/>
                    </a:cubicBezTo>
                    <a:lnTo>
                      <a:pt x="3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99"/>
              <p:cNvSpPr>
                <a:spLocks/>
              </p:cNvSpPr>
              <p:nvPr/>
            </p:nvSpPr>
            <p:spPr bwMode="auto">
              <a:xfrm>
                <a:off x="9955901" y="2475757"/>
                <a:ext cx="268288" cy="381000"/>
              </a:xfrm>
              <a:custGeom>
                <a:avLst/>
                <a:gdLst>
                  <a:gd name="T0" fmla="*/ 7 w 71"/>
                  <a:gd name="T1" fmla="*/ 41 h 101"/>
                  <a:gd name="T2" fmla="*/ 0 w 71"/>
                  <a:gd name="T3" fmla="*/ 63 h 101"/>
                  <a:gd name="T4" fmla="*/ 0 w 71"/>
                  <a:gd name="T5" fmla="*/ 65 h 101"/>
                  <a:gd name="T6" fmla="*/ 35 w 71"/>
                  <a:gd name="T7" fmla="*/ 101 h 101"/>
                  <a:gd name="T8" fmla="*/ 71 w 71"/>
                  <a:gd name="T9" fmla="*/ 65 h 101"/>
                  <a:gd name="T10" fmla="*/ 71 w 71"/>
                  <a:gd name="T11" fmla="*/ 63 h 101"/>
                  <a:gd name="T12" fmla="*/ 64 w 71"/>
                  <a:gd name="T13" fmla="*/ 41 h 101"/>
                  <a:gd name="T14" fmla="*/ 35 w 71"/>
                  <a:gd name="T15" fmla="*/ 0 h 101"/>
                  <a:gd name="T16" fmla="*/ 7 w 71"/>
                  <a:gd name="T17" fmla="*/ 41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1" h="101">
                    <a:moveTo>
                      <a:pt x="7" y="41"/>
                    </a:moveTo>
                    <a:cubicBezTo>
                      <a:pt x="3" y="47"/>
                      <a:pt x="0" y="55"/>
                      <a:pt x="0" y="63"/>
                    </a:cubicBezTo>
                    <a:cubicBezTo>
                      <a:pt x="0" y="65"/>
                      <a:pt x="0" y="65"/>
                      <a:pt x="0" y="65"/>
                    </a:cubicBezTo>
                    <a:cubicBezTo>
                      <a:pt x="0" y="85"/>
                      <a:pt x="16" y="101"/>
                      <a:pt x="35" y="101"/>
                    </a:cubicBezTo>
                    <a:cubicBezTo>
                      <a:pt x="55" y="101"/>
                      <a:pt x="71" y="85"/>
                      <a:pt x="71" y="65"/>
                    </a:cubicBezTo>
                    <a:cubicBezTo>
                      <a:pt x="71" y="63"/>
                      <a:pt x="71" y="63"/>
                      <a:pt x="71" y="63"/>
                    </a:cubicBezTo>
                    <a:cubicBezTo>
                      <a:pt x="71" y="55"/>
                      <a:pt x="68" y="47"/>
                      <a:pt x="64" y="41"/>
                    </a:cubicBezTo>
                    <a:cubicBezTo>
                      <a:pt x="35" y="0"/>
                      <a:pt x="35" y="0"/>
                      <a:pt x="35" y="0"/>
                    </a:cubicBezTo>
                    <a:lnTo>
                      <a:pt x="7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23" name="Group 122"/>
              <p:cNvGrpSpPr/>
              <p:nvPr/>
            </p:nvGrpSpPr>
            <p:grpSpPr>
              <a:xfrm>
                <a:off x="8919263" y="2966294"/>
                <a:ext cx="1489075" cy="1244600"/>
                <a:chOff x="8919263" y="2966294"/>
                <a:chExt cx="1489075" cy="1244600"/>
              </a:xfrm>
            </p:grpSpPr>
            <p:sp>
              <p:nvSpPr>
                <p:cNvPr id="124" name="Freeform 100"/>
                <p:cNvSpPr>
                  <a:spLocks/>
                </p:cNvSpPr>
                <p:nvPr/>
              </p:nvSpPr>
              <p:spPr bwMode="auto">
                <a:xfrm>
                  <a:off x="8919263" y="2966294"/>
                  <a:ext cx="1489075" cy="750887"/>
                </a:xfrm>
                <a:custGeom>
                  <a:avLst/>
                  <a:gdLst>
                    <a:gd name="T0" fmla="*/ 669 w 938"/>
                    <a:gd name="T1" fmla="*/ 0 h 473"/>
                    <a:gd name="T2" fmla="*/ 669 w 938"/>
                    <a:gd name="T3" fmla="*/ 66 h 473"/>
                    <a:gd name="T4" fmla="*/ 669 w 938"/>
                    <a:gd name="T5" fmla="*/ 171 h 473"/>
                    <a:gd name="T6" fmla="*/ 536 w 938"/>
                    <a:gd name="T7" fmla="*/ 171 h 473"/>
                    <a:gd name="T8" fmla="*/ 536 w 938"/>
                    <a:gd name="T9" fmla="*/ 66 h 473"/>
                    <a:gd name="T10" fmla="*/ 536 w 938"/>
                    <a:gd name="T11" fmla="*/ 0 h 473"/>
                    <a:gd name="T12" fmla="*/ 402 w 938"/>
                    <a:gd name="T13" fmla="*/ 0 h 473"/>
                    <a:gd name="T14" fmla="*/ 402 w 938"/>
                    <a:gd name="T15" fmla="*/ 66 h 473"/>
                    <a:gd name="T16" fmla="*/ 402 w 938"/>
                    <a:gd name="T17" fmla="*/ 171 h 473"/>
                    <a:gd name="T18" fmla="*/ 269 w 938"/>
                    <a:gd name="T19" fmla="*/ 171 h 473"/>
                    <a:gd name="T20" fmla="*/ 269 w 938"/>
                    <a:gd name="T21" fmla="*/ 66 h 473"/>
                    <a:gd name="T22" fmla="*/ 269 w 938"/>
                    <a:gd name="T23" fmla="*/ 0 h 473"/>
                    <a:gd name="T24" fmla="*/ 133 w 938"/>
                    <a:gd name="T25" fmla="*/ 0 h 473"/>
                    <a:gd name="T26" fmla="*/ 133 w 938"/>
                    <a:gd name="T27" fmla="*/ 66 h 473"/>
                    <a:gd name="T28" fmla="*/ 133 w 938"/>
                    <a:gd name="T29" fmla="*/ 171 h 473"/>
                    <a:gd name="T30" fmla="*/ 0 w 938"/>
                    <a:gd name="T31" fmla="*/ 171 h 473"/>
                    <a:gd name="T32" fmla="*/ 0 w 938"/>
                    <a:gd name="T33" fmla="*/ 439 h 473"/>
                    <a:gd name="T34" fmla="*/ 62 w 938"/>
                    <a:gd name="T35" fmla="*/ 473 h 473"/>
                    <a:gd name="T36" fmla="*/ 186 w 938"/>
                    <a:gd name="T37" fmla="*/ 411 h 473"/>
                    <a:gd name="T38" fmla="*/ 202 w 938"/>
                    <a:gd name="T39" fmla="*/ 404 h 473"/>
                    <a:gd name="T40" fmla="*/ 217 w 938"/>
                    <a:gd name="T41" fmla="*/ 411 h 473"/>
                    <a:gd name="T42" fmla="*/ 336 w 938"/>
                    <a:gd name="T43" fmla="*/ 473 h 473"/>
                    <a:gd name="T44" fmla="*/ 455 w 938"/>
                    <a:gd name="T45" fmla="*/ 413 h 473"/>
                    <a:gd name="T46" fmla="*/ 469 w 938"/>
                    <a:gd name="T47" fmla="*/ 404 h 473"/>
                    <a:gd name="T48" fmla="*/ 483 w 938"/>
                    <a:gd name="T49" fmla="*/ 413 h 473"/>
                    <a:gd name="T50" fmla="*/ 603 w 938"/>
                    <a:gd name="T51" fmla="*/ 473 h 473"/>
                    <a:gd name="T52" fmla="*/ 722 w 938"/>
                    <a:gd name="T53" fmla="*/ 413 h 473"/>
                    <a:gd name="T54" fmla="*/ 736 w 938"/>
                    <a:gd name="T55" fmla="*/ 404 h 473"/>
                    <a:gd name="T56" fmla="*/ 750 w 938"/>
                    <a:gd name="T57" fmla="*/ 411 h 473"/>
                    <a:gd name="T58" fmla="*/ 876 w 938"/>
                    <a:gd name="T59" fmla="*/ 473 h 473"/>
                    <a:gd name="T60" fmla="*/ 938 w 938"/>
                    <a:gd name="T61" fmla="*/ 439 h 473"/>
                    <a:gd name="T62" fmla="*/ 938 w 938"/>
                    <a:gd name="T63" fmla="*/ 171 h 473"/>
                    <a:gd name="T64" fmla="*/ 805 w 938"/>
                    <a:gd name="T65" fmla="*/ 171 h 473"/>
                    <a:gd name="T66" fmla="*/ 805 w 938"/>
                    <a:gd name="T67" fmla="*/ 66 h 473"/>
                    <a:gd name="T68" fmla="*/ 805 w 938"/>
                    <a:gd name="T69" fmla="*/ 0 h 473"/>
                    <a:gd name="T70" fmla="*/ 669 w 938"/>
                    <a:gd name="T71" fmla="*/ 0 h 4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38" h="473">
                      <a:moveTo>
                        <a:pt x="669" y="0"/>
                      </a:moveTo>
                      <a:lnTo>
                        <a:pt x="669" y="66"/>
                      </a:lnTo>
                      <a:lnTo>
                        <a:pt x="669" y="171"/>
                      </a:lnTo>
                      <a:lnTo>
                        <a:pt x="536" y="171"/>
                      </a:lnTo>
                      <a:lnTo>
                        <a:pt x="536" y="66"/>
                      </a:lnTo>
                      <a:lnTo>
                        <a:pt x="536" y="0"/>
                      </a:lnTo>
                      <a:lnTo>
                        <a:pt x="402" y="0"/>
                      </a:lnTo>
                      <a:lnTo>
                        <a:pt x="402" y="66"/>
                      </a:lnTo>
                      <a:lnTo>
                        <a:pt x="402" y="171"/>
                      </a:lnTo>
                      <a:lnTo>
                        <a:pt x="269" y="171"/>
                      </a:lnTo>
                      <a:lnTo>
                        <a:pt x="269" y="66"/>
                      </a:lnTo>
                      <a:lnTo>
                        <a:pt x="269" y="0"/>
                      </a:lnTo>
                      <a:lnTo>
                        <a:pt x="133" y="0"/>
                      </a:lnTo>
                      <a:lnTo>
                        <a:pt x="133" y="66"/>
                      </a:lnTo>
                      <a:lnTo>
                        <a:pt x="133" y="171"/>
                      </a:lnTo>
                      <a:lnTo>
                        <a:pt x="0" y="171"/>
                      </a:lnTo>
                      <a:lnTo>
                        <a:pt x="0" y="439"/>
                      </a:lnTo>
                      <a:lnTo>
                        <a:pt x="62" y="473"/>
                      </a:lnTo>
                      <a:lnTo>
                        <a:pt x="186" y="411"/>
                      </a:lnTo>
                      <a:lnTo>
                        <a:pt x="202" y="404"/>
                      </a:lnTo>
                      <a:lnTo>
                        <a:pt x="217" y="411"/>
                      </a:lnTo>
                      <a:lnTo>
                        <a:pt x="336" y="473"/>
                      </a:lnTo>
                      <a:lnTo>
                        <a:pt x="455" y="413"/>
                      </a:lnTo>
                      <a:lnTo>
                        <a:pt x="469" y="404"/>
                      </a:lnTo>
                      <a:lnTo>
                        <a:pt x="483" y="413"/>
                      </a:lnTo>
                      <a:lnTo>
                        <a:pt x="603" y="473"/>
                      </a:lnTo>
                      <a:lnTo>
                        <a:pt x="722" y="413"/>
                      </a:lnTo>
                      <a:lnTo>
                        <a:pt x="736" y="404"/>
                      </a:lnTo>
                      <a:lnTo>
                        <a:pt x="750" y="411"/>
                      </a:lnTo>
                      <a:lnTo>
                        <a:pt x="876" y="473"/>
                      </a:lnTo>
                      <a:lnTo>
                        <a:pt x="938" y="439"/>
                      </a:lnTo>
                      <a:lnTo>
                        <a:pt x="938" y="171"/>
                      </a:lnTo>
                      <a:lnTo>
                        <a:pt x="805" y="171"/>
                      </a:lnTo>
                      <a:lnTo>
                        <a:pt x="805" y="66"/>
                      </a:lnTo>
                      <a:lnTo>
                        <a:pt x="805" y="0"/>
                      </a:lnTo>
                      <a:lnTo>
                        <a:pt x="669" y="0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101"/>
                <p:cNvSpPr>
                  <a:spLocks/>
                </p:cNvSpPr>
                <p:nvPr/>
              </p:nvSpPr>
              <p:spPr bwMode="auto">
                <a:xfrm>
                  <a:off x="8919263" y="3728294"/>
                  <a:ext cx="1489075" cy="482600"/>
                </a:xfrm>
                <a:custGeom>
                  <a:avLst/>
                  <a:gdLst>
                    <a:gd name="T0" fmla="*/ 619 w 938"/>
                    <a:gd name="T1" fmla="*/ 62 h 304"/>
                    <a:gd name="T2" fmla="*/ 603 w 938"/>
                    <a:gd name="T3" fmla="*/ 69 h 304"/>
                    <a:gd name="T4" fmla="*/ 588 w 938"/>
                    <a:gd name="T5" fmla="*/ 62 h 304"/>
                    <a:gd name="T6" fmla="*/ 469 w 938"/>
                    <a:gd name="T7" fmla="*/ 0 h 304"/>
                    <a:gd name="T8" fmla="*/ 350 w 938"/>
                    <a:gd name="T9" fmla="*/ 62 h 304"/>
                    <a:gd name="T10" fmla="*/ 336 w 938"/>
                    <a:gd name="T11" fmla="*/ 69 h 304"/>
                    <a:gd name="T12" fmla="*/ 319 w 938"/>
                    <a:gd name="T13" fmla="*/ 62 h 304"/>
                    <a:gd name="T14" fmla="*/ 200 w 938"/>
                    <a:gd name="T15" fmla="*/ 0 h 304"/>
                    <a:gd name="T16" fmla="*/ 74 w 938"/>
                    <a:gd name="T17" fmla="*/ 62 h 304"/>
                    <a:gd name="T18" fmla="*/ 60 w 938"/>
                    <a:gd name="T19" fmla="*/ 69 h 304"/>
                    <a:gd name="T20" fmla="*/ 45 w 938"/>
                    <a:gd name="T21" fmla="*/ 62 h 304"/>
                    <a:gd name="T22" fmla="*/ 0 w 938"/>
                    <a:gd name="T23" fmla="*/ 38 h 304"/>
                    <a:gd name="T24" fmla="*/ 0 w 938"/>
                    <a:gd name="T25" fmla="*/ 304 h 304"/>
                    <a:gd name="T26" fmla="*/ 938 w 938"/>
                    <a:gd name="T27" fmla="*/ 304 h 304"/>
                    <a:gd name="T28" fmla="*/ 938 w 938"/>
                    <a:gd name="T29" fmla="*/ 38 h 304"/>
                    <a:gd name="T30" fmla="*/ 893 w 938"/>
                    <a:gd name="T31" fmla="*/ 62 h 304"/>
                    <a:gd name="T32" fmla="*/ 879 w 938"/>
                    <a:gd name="T33" fmla="*/ 69 h 304"/>
                    <a:gd name="T34" fmla="*/ 864 w 938"/>
                    <a:gd name="T35" fmla="*/ 62 h 304"/>
                    <a:gd name="T36" fmla="*/ 738 w 938"/>
                    <a:gd name="T37" fmla="*/ 0 h 304"/>
                    <a:gd name="T38" fmla="*/ 619 w 938"/>
                    <a:gd name="T39" fmla="*/ 62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938" h="304">
                      <a:moveTo>
                        <a:pt x="619" y="62"/>
                      </a:moveTo>
                      <a:lnTo>
                        <a:pt x="603" y="69"/>
                      </a:lnTo>
                      <a:lnTo>
                        <a:pt x="588" y="62"/>
                      </a:lnTo>
                      <a:lnTo>
                        <a:pt x="469" y="0"/>
                      </a:lnTo>
                      <a:lnTo>
                        <a:pt x="350" y="62"/>
                      </a:lnTo>
                      <a:lnTo>
                        <a:pt x="336" y="69"/>
                      </a:lnTo>
                      <a:lnTo>
                        <a:pt x="319" y="62"/>
                      </a:lnTo>
                      <a:lnTo>
                        <a:pt x="200" y="0"/>
                      </a:lnTo>
                      <a:lnTo>
                        <a:pt x="74" y="62"/>
                      </a:lnTo>
                      <a:lnTo>
                        <a:pt x="60" y="69"/>
                      </a:lnTo>
                      <a:lnTo>
                        <a:pt x="45" y="62"/>
                      </a:lnTo>
                      <a:lnTo>
                        <a:pt x="0" y="38"/>
                      </a:lnTo>
                      <a:lnTo>
                        <a:pt x="0" y="304"/>
                      </a:lnTo>
                      <a:lnTo>
                        <a:pt x="938" y="304"/>
                      </a:lnTo>
                      <a:lnTo>
                        <a:pt x="938" y="38"/>
                      </a:lnTo>
                      <a:lnTo>
                        <a:pt x="893" y="62"/>
                      </a:lnTo>
                      <a:lnTo>
                        <a:pt x="879" y="69"/>
                      </a:lnTo>
                      <a:lnTo>
                        <a:pt x="864" y="62"/>
                      </a:lnTo>
                      <a:lnTo>
                        <a:pt x="738" y="0"/>
                      </a:lnTo>
                      <a:lnTo>
                        <a:pt x="619" y="62"/>
                      </a:lnTo>
                      <a:close/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116" name="TextBox 115"/>
            <p:cNvSpPr txBox="1"/>
            <p:nvPr/>
          </p:nvSpPr>
          <p:spPr>
            <a:xfrm>
              <a:off x="7221820" y="2275409"/>
              <a:ext cx="764953" cy="5211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34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37</a:t>
              </a:r>
              <a:endParaRPr lang="en-US" sz="3400">
                <a:solidFill>
                  <a:schemeClr val="bg2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5642642" y="2218261"/>
              <a:ext cx="167059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00">
                  <a:solidFill>
                    <a:schemeClr val="tx2"/>
                  </a:solidFill>
                </a:rPr>
                <a:t>Average age of </a:t>
              </a:r>
              <a:r>
                <a:rPr lang="en-US" sz="1300">
                  <a:solidFill>
                    <a:schemeClr val="bg2"/>
                  </a:solidFill>
                  <a:latin typeface="Arial Black" panose="020B0A04020102020204" pitchFamily="34" charset="0"/>
                </a:rPr>
                <a:t>domestic </a:t>
              </a:r>
              <a:r>
                <a:rPr lang="en-US" sz="1300">
                  <a:solidFill>
                    <a:schemeClr val="tx2"/>
                  </a:solidFill>
                </a:rPr>
                <a:t>student</a:t>
              </a: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685917" y="2275409"/>
              <a:ext cx="764954" cy="5109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34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35</a:t>
              </a:r>
              <a:endParaRPr lang="en-US" sz="3400">
                <a:solidFill>
                  <a:schemeClr val="bg2"/>
                </a:solidFill>
                <a:latin typeface="Arial Black" panose="020B0A04020102020204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9358886" y="2218261"/>
              <a:ext cx="2057533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00">
                  <a:solidFill>
                    <a:schemeClr val="tx2"/>
                  </a:solidFill>
                </a:rPr>
                <a:t>Average age of </a:t>
              </a:r>
              <a:r>
                <a:rPr lang="en-US" sz="13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international </a:t>
              </a:r>
              <a:r>
                <a:rPr lang="en-US" sz="1300">
                  <a:solidFill>
                    <a:schemeClr val="tx2"/>
                  </a:solidFill>
                </a:rPr>
                <a:t>student</a:t>
              </a:r>
            </a:p>
          </p:txBody>
        </p:sp>
      </p:grpSp>
      <p:sp>
        <p:nvSpPr>
          <p:cNvPr id="126" name="TextBox 125"/>
          <p:cNvSpPr txBox="1"/>
          <p:nvPr/>
        </p:nvSpPr>
        <p:spPr>
          <a:xfrm>
            <a:off x="6802387" y="2387807"/>
            <a:ext cx="165086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tx2"/>
                </a:solidFill>
              </a:rPr>
              <a:t>students who access</a:t>
            </a:r>
          </a:p>
          <a:p>
            <a:r>
              <a:rPr lang="en-US" sz="1300" smtClean="0">
                <a:solidFill>
                  <a:schemeClr val="bg2"/>
                </a:solidFill>
                <a:latin typeface="Arial Black" panose="020B0A04020102020204" pitchFamily="34" charset="0"/>
              </a:rPr>
              <a:t>accomodations</a:t>
            </a:r>
            <a:endParaRPr lang="en-US" sz="1300">
              <a:solidFill>
                <a:schemeClr val="tx2"/>
              </a:solidFill>
            </a:endParaRPr>
          </a:p>
        </p:txBody>
      </p:sp>
      <p:grpSp>
        <p:nvGrpSpPr>
          <p:cNvPr id="127" name="Group 126"/>
          <p:cNvGrpSpPr/>
          <p:nvPr/>
        </p:nvGrpSpPr>
        <p:grpSpPr>
          <a:xfrm>
            <a:off x="6712908" y="2104236"/>
            <a:ext cx="1608279" cy="850744"/>
            <a:chOff x="7573821" y="2181481"/>
            <a:chExt cx="1608279" cy="850744"/>
          </a:xfrm>
        </p:grpSpPr>
        <p:sp>
          <p:nvSpPr>
            <p:cNvPr id="128" name="TextBox 127"/>
            <p:cNvSpPr txBox="1"/>
            <p:nvPr/>
          </p:nvSpPr>
          <p:spPr>
            <a:xfrm>
              <a:off x="7649212" y="2181481"/>
              <a:ext cx="963725" cy="420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2600">
                  <a:solidFill>
                    <a:schemeClr val="bg2"/>
                  </a:solidFill>
                  <a:latin typeface="Arial Black" panose="020B0A04020102020204" pitchFamily="34" charset="0"/>
                </a:rPr>
                <a:t>6-9</a:t>
              </a:r>
              <a:r>
                <a:rPr lang="en-US" sz="2600" baseline="20000">
                  <a:solidFill>
                    <a:schemeClr val="bg2"/>
                  </a:solidFill>
                  <a:latin typeface="Arial Black" panose="020B0A04020102020204" pitchFamily="34" charset="0"/>
                </a:rPr>
                <a:t>%</a:t>
              </a:r>
            </a:p>
          </p:txBody>
        </p:sp>
        <p:sp>
          <p:nvSpPr>
            <p:cNvPr id="129" name="Rectangle 85"/>
            <p:cNvSpPr>
              <a:spLocks noChangeArrowheads="1"/>
            </p:cNvSpPr>
            <p:nvPr/>
          </p:nvSpPr>
          <p:spPr bwMode="auto">
            <a:xfrm>
              <a:off x="7573821" y="2977361"/>
              <a:ext cx="1608279" cy="5486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0" name="Freeform 116"/>
          <p:cNvSpPr>
            <a:spLocks noEditPoints="1"/>
          </p:cNvSpPr>
          <p:nvPr/>
        </p:nvSpPr>
        <p:spPr bwMode="auto">
          <a:xfrm>
            <a:off x="9978785" y="2760677"/>
            <a:ext cx="419344" cy="536485"/>
          </a:xfrm>
          <a:custGeom>
            <a:avLst/>
            <a:gdLst>
              <a:gd name="T0" fmla="*/ 186 w 290"/>
              <a:gd name="T1" fmla="*/ 162 h 371"/>
              <a:gd name="T2" fmla="*/ 116 w 290"/>
              <a:gd name="T3" fmla="*/ 93 h 371"/>
              <a:gd name="T4" fmla="*/ 47 w 290"/>
              <a:gd name="T5" fmla="*/ 162 h 371"/>
              <a:gd name="T6" fmla="*/ 116 w 290"/>
              <a:gd name="T7" fmla="*/ 232 h 371"/>
              <a:gd name="T8" fmla="*/ 186 w 290"/>
              <a:gd name="T9" fmla="*/ 162 h 371"/>
              <a:gd name="T10" fmla="*/ 197 w 290"/>
              <a:gd name="T11" fmla="*/ 0 h 371"/>
              <a:gd name="T12" fmla="*/ 290 w 290"/>
              <a:gd name="T13" fmla="*/ 0 h 371"/>
              <a:gd name="T14" fmla="*/ 290 w 290"/>
              <a:gd name="T15" fmla="*/ 93 h 371"/>
              <a:gd name="T16" fmla="*/ 267 w 290"/>
              <a:gd name="T17" fmla="*/ 116 h 371"/>
              <a:gd name="T18" fmla="*/ 233 w 290"/>
              <a:gd name="T19" fmla="*/ 82 h 371"/>
              <a:gd name="T20" fmla="*/ 214 w 290"/>
              <a:gd name="T21" fmla="*/ 100 h 371"/>
              <a:gd name="T22" fmla="*/ 232 w 290"/>
              <a:gd name="T23" fmla="*/ 162 h 371"/>
              <a:gd name="T24" fmla="*/ 134 w 290"/>
              <a:gd name="T25" fmla="*/ 277 h 371"/>
              <a:gd name="T26" fmla="*/ 134 w 290"/>
              <a:gd name="T27" fmla="*/ 278 h 371"/>
              <a:gd name="T28" fmla="*/ 134 w 290"/>
              <a:gd name="T29" fmla="*/ 296 h 371"/>
              <a:gd name="T30" fmla="*/ 151 w 290"/>
              <a:gd name="T31" fmla="*/ 296 h 371"/>
              <a:gd name="T32" fmla="*/ 168 w 290"/>
              <a:gd name="T33" fmla="*/ 296 h 371"/>
              <a:gd name="T34" fmla="*/ 168 w 290"/>
              <a:gd name="T35" fmla="*/ 330 h 371"/>
              <a:gd name="T36" fmla="*/ 151 w 290"/>
              <a:gd name="T37" fmla="*/ 330 h 371"/>
              <a:gd name="T38" fmla="*/ 134 w 290"/>
              <a:gd name="T39" fmla="*/ 330 h 371"/>
              <a:gd name="T40" fmla="*/ 134 w 290"/>
              <a:gd name="T41" fmla="*/ 354 h 371"/>
              <a:gd name="T42" fmla="*/ 134 w 290"/>
              <a:gd name="T43" fmla="*/ 371 h 371"/>
              <a:gd name="T44" fmla="*/ 99 w 290"/>
              <a:gd name="T45" fmla="*/ 371 h 371"/>
              <a:gd name="T46" fmla="*/ 99 w 290"/>
              <a:gd name="T47" fmla="*/ 354 h 371"/>
              <a:gd name="T48" fmla="*/ 99 w 290"/>
              <a:gd name="T49" fmla="*/ 330 h 371"/>
              <a:gd name="T50" fmla="*/ 82 w 290"/>
              <a:gd name="T51" fmla="*/ 330 h 371"/>
              <a:gd name="T52" fmla="*/ 64 w 290"/>
              <a:gd name="T53" fmla="*/ 330 h 371"/>
              <a:gd name="T54" fmla="*/ 64 w 290"/>
              <a:gd name="T55" fmla="*/ 296 h 371"/>
              <a:gd name="T56" fmla="*/ 82 w 290"/>
              <a:gd name="T57" fmla="*/ 296 h 371"/>
              <a:gd name="T58" fmla="*/ 99 w 290"/>
              <a:gd name="T59" fmla="*/ 296 h 371"/>
              <a:gd name="T60" fmla="*/ 99 w 290"/>
              <a:gd name="T61" fmla="*/ 278 h 371"/>
              <a:gd name="T62" fmla="*/ 99 w 290"/>
              <a:gd name="T63" fmla="*/ 277 h 371"/>
              <a:gd name="T64" fmla="*/ 0 w 290"/>
              <a:gd name="T65" fmla="*/ 162 h 371"/>
              <a:gd name="T66" fmla="*/ 116 w 290"/>
              <a:gd name="T67" fmla="*/ 46 h 371"/>
              <a:gd name="T68" fmla="*/ 192 w 290"/>
              <a:gd name="T69" fmla="*/ 74 h 371"/>
              <a:gd name="T70" fmla="*/ 208 w 290"/>
              <a:gd name="T71" fmla="*/ 57 h 371"/>
              <a:gd name="T72" fmla="*/ 174 w 290"/>
              <a:gd name="T73" fmla="*/ 23 h 371"/>
              <a:gd name="T74" fmla="*/ 197 w 290"/>
              <a:gd name="T75" fmla="*/ 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0" h="371">
                <a:moveTo>
                  <a:pt x="186" y="162"/>
                </a:moveTo>
                <a:cubicBezTo>
                  <a:pt x="186" y="124"/>
                  <a:pt x="155" y="93"/>
                  <a:pt x="116" y="93"/>
                </a:cubicBezTo>
                <a:cubicBezTo>
                  <a:pt x="78" y="93"/>
                  <a:pt x="47" y="124"/>
                  <a:pt x="47" y="162"/>
                </a:cubicBezTo>
                <a:cubicBezTo>
                  <a:pt x="47" y="201"/>
                  <a:pt x="78" y="232"/>
                  <a:pt x="116" y="232"/>
                </a:cubicBezTo>
                <a:cubicBezTo>
                  <a:pt x="155" y="232"/>
                  <a:pt x="186" y="201"/>
                  <a:pt x="186" y="162"/>
                </a:cubicBezTo>
                <a:moveTo>
                  <a:pt x="197" y="0"/>
                </a:moveTo>
                <a:cubicBezTo>
                  <a:pt x="290" y="0"/>
                  <a:pt x="290" y="0"/>
                  <a:pt x="290" y="0"/>
                </a:cubicBezTo>
                <a:cubicBezTo>
                  <a:pt x="290" y="93"/>
                  <a:pt x="290" y="93"/>
                  <a:pt x="290" y="93"/>
                </a:cubicBezTo>
                <a:cubicBezTo>
                  <a:pt x="267" y="116"/>
                  <a:pt x="267" y="116"/>
                  <a:pt x="267" y="116"/>
                </a:cubicBezTo>
                <a:cubicBezTo>
                  <a:pt x="233" y="82"/>
                  <a:pt x="233" y="82"/>
                  <a:pt x="233" y="82"/>
                </a:cubicBezTo>
                <a:cubicBezTo>
                  <a:pt x="214" y="100"/>
                  <a:pt x="214" y="100"/>
                  <a:pt x="214" y="100"/>
                </a:cubicBezTo>
                <a:cubicBezTo>
                  <a:pt x="226" y="118"/>
                  <a:pt x="232" y="140"/>
                  <a:pt x="232" y="162"/>
                </a:cubicBezTo>
                <a:cubicBezTo>
                  <a:pt x="232" y="220"/>
                  <a:pt x="189" y="269"/>
                  <a:pt x="134" y="277"/>
                </a:cubicBezTo>
                <a:cubicBezTo>
                  <a:pt x="134" y="278"/>
                  <a:pt x="134" y="278"/>
                  <a:pt x="134" y="278"/>
                </a:cubicBezTo>
                <a:cubicBezTo>
                  <a:pt x="134" y="296"/>
                  <a:pt x="134" y="296"/>
                  <a:pt x="134" y="296"/>
                </a:cubicBezTo>
                <a:cubicBezTo>
                  <a:pt x="151" y="296"/>
                  <a:pt x="151" y="296"/>
                  <a:pt x="151" y="296"/>
                </a:cubicBezTo>
                <a:cubicBezTo>
                  <a:pt x="168" y="296"/>
                  <a:pt x="168" y="296"/>
                  <a:pt x="168" y="296"/>
                </a:cubicBezTo>
                <a:cubicBezTo>
                  <a:pt x="168" y="330"/>
                  <a:pt x="168" y="330"/>
                  <a:pt x="168" y="330"/>
                </a:cubicBezTo>
                <a:cubicBezTo>
                  <a:pt x="151" y="330"/>
                  <a:pt x="151" y="330"/>
                  <a:pt x="151" y="330"/>
                </a:cubicBezTo>
                <a:cubicBezTo>
                  <a:pt x="134" y="330"/>
                  <a:pt x="134" y="330"/>
                  <a:pt x="134" y="330"/>
                </a:cubicBezTo>
                <a:cubicBezTo>
                  <a:pt x="134" y="354"/>
                  <a:pt x="134" y="354"/>
                  <a:pt x="134" y="354"/>
                </a:cubicBezTo>
                <a:cubicBezTo>
                  <a:pt x="134" y="371"/>
                  <a:pt x="134" y="371"/>
                  <a:pt x="134" y="371"/>
                </a:cubicBezTo>
                <a:cubicBezTo>
                  <a:pt x="99" y="371"/>
                  <a:pt x="99" y="371"/>
                  <a:pt x="99" y="371"/>
                </a:cubicBezTo>
                <a:cubicBezTo>
                  <a:pt x="99" y="354"/>
                  <a:pt x="99" y="354"/>
                  <a:pt x="99" y="354"/>
                </a:cubicBezTo>
                <a:cubicBezTo>
                  <a:pt x="99" y="330"/>
                  <a:pt x="99" y="330"/>
                  <a:pt x="99" y="330"/>
                </a:cubicBezTo>
                <a:cubicBezTo>
                  <a:pt x="82" y="330"/>
                  <a:pt x="82" y="330"/>
                  <a:pt x="82" y="330"/>
                </a:cubicBezTo>
                <a:cubicBezTo>
                  <a:pt x="64" y="330"/>
                  <a:pt x="64" y="330"/>
                  <a:pt x="64" y="330"/>
                </a:cubicBezTo>
                <a:cubicBezTo>
                  <a:pt x="64" y="296"/>
                  <a:pt x="64" y="296"/>
                  <a:pt x="64" y="296"/>
                </a:cubicBezTo>
                <a:cubicBezTo>
                  <a:pt x="82" y="296"/>
                  <a:pt x="82" y="296"/>
                  <a:pt x="82" y="296"/>
                </a:cubicBezTo>
                <a:cubicBezTo>
                  <a:pt x="99" y="296"/>
                  <a:pt x="99" y="296"/>
                  <a:pt x="99" y="296"/>
                </a:cubicBezTo>
                <a:cubicBezTo>
                  <a:pt x="99" y="278"/>
                  <a:pt x="99" y="278"/>
                  <a:pt x="99" y="278"/>
                </a:cubicBezTo>
                <a:cubicBezTo>
                  <a:pt x="99" y="277"/>
                  <a:pt x="99" y="277"/>
                  <a:pt x="99" y="277"/>
                </a:cubicBezTo>
                <a:cubicBezTo>
                  <a:pt x="43" y="269"/>
                  <a:pt x="0" y="220"/>
                  <a:pt x="0" y="162"/>
                </a:cubicBezTo>
                <a:cubicBezTo>
                  <a:pt x="0" y="98"/>
                  <a:pt x="52" y="46"/>
                  <a:pt x="116" y="46"/>
                </a:cubicBezTo>
                <a:cubicBezTo>
                  <a:pt x="145" y="46"/>
                  <a:pt x="171" y="57"/>
                  <a:pt x="192" y="74"/>
                </a:cubicBezTo>
                <a:cubicBezTo>
                  <a:pt x="208" y="57"/>
                  <a:pt x="208" y="57"/>
                  <a:pt x="208" y="57"/>
                </a:cubicBezTo>
                <a:cubicBezTo>
                  <a:pt x="174" y="23"/>
                  <a:pt x="174" y="23"/>
                  <a:pt x="174" y="23"/>
                </a:cubicBezTo>
                <a:lnTo>
                  <a:pt x="197" y="0"/>
                </a:lnTo>
                <a:close/>
              </a:path>
            </a:pathLst>
          </a:custGeom>
          <a:solidFill>
            <a:srgbClr val="4044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1" name="Group 130"/>
          <p:cNvGrpSpPr/>
          <p:nvPr/>
        </p:nvGrpSpPr>
        <p:grpSpPr>
          <a:xfrm>
            <a:off x="8798993" y="1926247"/>
            <a:ext cx="2628205" cy="609398"/>
            <a:chOff x="7568006" y="3452006"/>
            <a:chExt cx="2628205" cy="609398"/>
          </a:xfrm>
        </p:grpSpPr>
        <p:sp>
          <p:nvSpPr>
            <p:cNvPr id="132" name="Freeform 112"/>
            <p:cNvSpPr>
              <a:spLocks noEditPoints="1"/>
            </p:cNvSpPr>
            <p:nvPr/>
          </p:nvSpPr>
          <p:spPr bwMode="auto">
            <a:xfrm>
              <a:off x="8559937" y="3490373"/>
              <a:ext cx="636706" cy="510585"/>
            </a:xfrm>
            <a:custGeom>
              <a:avLst/>
              <a:gdLst>
                <a:gd name="T0" fmla="*/ 214 w 504"/>
                <a:gd name="T1" fmla="*/ 284 h 403"/>
                <a:gd name="T2" fmla="*/ 255 w 504"/>
                <a:gd name="T3" fmla="*/ 254 h 403"/>
                <a:gd name="T4" fmla="*/ 315 w 504"/>
                <a:gd name="T5" fmla="*/ 277 h 403"/>
                <a:gd name="T6" fmla="*/ 403 w 504"/>
                <a:gd name="T7" fmla="*/ 189 h 403"/>
                <a:gd name="T8" fmla="*/ 315 w 504"/>
                <a:gd name="T9" fmla="*/ 101 h 403"/>
                <a:gd name="T10" fmla="*/ 298 w 504"/>
                <a:gd name="T11" fmla="*/ 102 h 403"/>
                <a:gd name="T12" fmla="*/ 279 w 504"/>
                <a:gd name="T13" fmla="*/ 55 h 403"/>
                <a:gd name="T14" fmla="*/ 315 w 504"/>
                <a:gd name="T15" fmla="*/ 50 h 403"/>
                <a:gd name="T16" fmla="*/ 393 w 504"/>
                <a:gd name="T17" fmla="*/ 75 h 403"/>
                <a:gd name="T18" fmla="*/ 410 w 504"/>
                <a:gd name="T19" fmla="*/ 58 h 403"/>
                <a:gd name="T20" fmla="*/ 378 w 504"/>
                <a:gd name="T21" fmla="*/ 25 h 403"/>
                <a:gd name="T22" fmla="*/ 403 w 504"/>
                <a:gd name="T23" fmla="*/ 0 h 403"/>
                <a:gd name="T24" fmla="*/ 504 w 504"/>
                <a:gd name="T25" fmla="*/ 0 h 403"/>
                <a:gd name="T26" fmla="*/ 504 w 504"/>
                <a:gd name="T27" fmla="*/ 101 h 403"/>
                <a:gd name="T28" fmla="*/ 478 w 504"/>
                <a:gd name="T29" fmla="*/ 126 h 403"/>
                <a:gd name="T30" fmla="*/ 446 w 504"/>
                <a:gd name="T31" fmla="*/ 93 h 403"/>
                <a:gd name="T32" fmla="*/ 429 w 504"/>
                <a:gd name="T33" fmla="*/ 110 h 403"/>
                <a:gd name="T34" fmla="*/ 453 w 504"/>
                <a:gd name="T35" fmla="*/ 189 h 403"/>
                <a:gd name="T36" fmla="*/ 315 w 504"/>
                <a:gd name="T37" fmla="*/ 328 h 403"/>
                <a:gd name="T38" fmla="*/ 214 w 504"/>
                <a:gd name="T39" fmla="*/ 284 h 403"/>
                <a:gd name="T40" fmla="*/ 277 w 504"/>
                <a:gd name="T41" fmla="*/ 139 h 403"/>
                <a:gd name="T42" fmla="*/ 164 w 504"/>
                <a:gd name="T43" fmla="*/ 275 h 403"/>
                <a:gd name="T44" fmla="*/ 164 w 504"/>
                <a:gd name="T45" fmla="*/ 302 h 403"/>
                <a:gd name="T46" fmla="*/ 189 w 504"/>
                <a:gd name="T47" fmla="*/ 302 h 403"/>
                <a:gd name="T48" fmla="*/ 214 w 504"/>
                <a:gd name="T49" fmla="*/ 302 h 403"/>
                <a:gd name="T50" fmla="*/ 214 w 504"/>
                <a:gd name="T51" fmla="*/ 353 h 403"/>
                <a:gd name="T52" fmla="*/ 189 w 504"/>
                <a:gd name="T53" fmla="*/ 353 h 403"/>
                <a:gd name="T54" fmla="*/ 164 w 504"/>
                <a:gd name="T55" fmla="*/ 353 h 403"/>
                <a:gd name="T56" fmla="*/ 164 w 504"/>
                <a:gd name="T57" fmla="*/ 378 h 403"/>
                <a:gd name="T58" fmla="*/ 164 w 504"/>
                <a:gd name="T59" fmla="*/ 403 h 403"/>
                <a:gd name="T60" fmla="*/ 113 w 504"/>
                <a:gd name="T61" fmla="*/ 403 h 403"/>
                <a:gd name="T62" fmla="*/ 113 w 504"/>
                <a:gd name="T63" fmla="*/ 378 h 403"/>
                <a:gd name="T64" fmla="*/ 113 w 504"/>
                <a:gd name="T65" fmla="*/ 353 h 403"/>
                <a:gd name="T66" fmla="*/ 88 w 504"/>
                <a:gd name="T67" fmla="*/ 353 h 403"/>
                <a:gd name="T68" fmla="*/ 63 w 504"/>
                <a:gd name="T69" fmla="*/ 353 h 403"/>
                <a:gd name="T70" fmla="*/ 63 w 504"/>
                <a:gd name="T71" fmla="*/ 302 h 403"/>
                <a:gd name="T72" fmla="*/ 88 w 504"/>
                <a:gd name="T73" fmla="*/ 302 h 403"/>
                <a:gd name="T74" fmla="*/ 113 w 504"/>
                <a:gd name="T75" fmla="*/ 302 h 403"/>
                <a:gd name="T76" fmla="*/ 113 w 504"/>
                <a:gd name="T77" fmla="*/ 275 h 403"/>
                <a:gd name="T78" fmla="*/ 0 w 504"/>
                <a:gd name="T79" fmla="*/ 139 h 403"/>
                <a:gd name="T80" fmla="*/ 138 w 504"/>
                <a:gd name="T81" fmla="*/ 0 h 403"/>
                <a:gd name="T82" fmla="*/ 277 w 504"/>
                <a:gd name="T83" fmla="*/ 139 h 403"/>
                <a:gd name="T84" fmla="*/ 138 w 504"/>
                <a:gd name="T85" fmla="*/ 227 h 403"/>
                <a:gd name="T86" fmla="*/ 226 w 504"/>
                <a:gd name="T87" fmla="*/ 139 h 403"/>
                <a:gd name="T88" fmla="*/ 138 w 504"/>
                <a:gd name="T89" fmla="*/ 50 h 403"/>
                <a:gd name="T90" fmla="*/ 50 w 504"/>
                <a:gd name="T91" fmla="*/ 139 h 403"/>
                <a:gd name="T92" fmla="*/ 138 w 504"/>
                <a:gd name="T93" fmla="*/ 227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04" h="403">
                  <a:moveTo>
                    <a:pt x="214" y="284"/>
                  </a:moveTo>
                  <a:cubicBezTo>
                    <a:pt x="229" y="276"/>
                    <a:pt x="243" y="266"/>
                    <a:pt x="255" y="254"/>
                  </a:cubicBezTo>
                  <a:cubicBezTo>
                    <a:pt x="271" y="268"/>
                    <a:pt x="292" y="277"/>
                    <a:pt x="315" y="277"/>
                  </a:cubicBezTo>
                  <a:cubicBezTo>
                    <a:pt x="363" y="277"/>
                    <a:pt x="403" y="238"/>
                    <a:pt x="403" y="189"/>
                  </a:cubicBezTo>
                  <a:cubicBezTo>
                    <a:pt x="403" y="140"/>
                    <a:pt x="363" y="101"/>
                    <a:pt x="315" y="101"/>
                  </a:cubicBezTo>
                  <a:cubicBezTo>
                    <a:pt x="309" y="101"/>
                    <a:pt x="303" y="101"/>
                    <a:pt x="298" y="102"/>
                  </a:cubicBezTo>
                  <a:cubicBezTo>
                    <a:pt x="294" y="85"/>
                    <a:pt x="288" y="70"/>
                    <a:pt x="279" y="55"/>
                  </a:cubicBezTo>
                  <a:cubicBezTo>
                    <a:pt x="291" y="52"/>
                    <a:pt x="302" y="50"/>
                    <a:pt x="315" y="50"/>
                  </a:cubicBezTo>
                  <a:cubicBezTo>
                    <a:pt x="344" y="50"/>
                    <a:pt x="371" y="59"/>
                    <a:pt x="393" y="75"/>
                  </a:cubicBezTo>
                  <a:cubicBezTo>
                    <a:pt x="410" y="58"/>
                    <a:pt x="410" y="58"/>
                    <a:pt x="410" y="58"/>
                  </a:cubicBezTo>
                  <a:cubicBezTo>
                    <a:pt x="378" y="25"/>
                    <a:pt x="378" y="25"/>
                    <a:pt x="378" y="25"/>
                  </a:cubicBezTo>
                  <a:cubicBezTo>
                    <a:pt x="403" y="0"/>
                    <a:pt x="403" y="0"/>
                    <a:pt x="403" y="0"/>
                  </a:cubicBezTo>
                  <a:cubicBezTo>
                    <a:pt x="504" y="0"/>
                    <a:pt x="504" y="0"/>
                    <a:pt x="504" y="0"/>
                  </a:cubicBezTo>
                  <a:cubicBezTo>
                    <a:pt x="504" y="101"/>
                    <a:pt x="504" y="101"/>
                    <a:pt x="504" y="101"/>
                  </a:cubicBezTo>
                  <a:cubicBezTo>
                    <a:pt x="478" y="126"/>
                    <a:pt x="478" y="126"/>
                    <a:pt x="478" y="126"/>
                  </a:cubicBezTo>
                  <a:cubicBezTo>
                    <a:pt x="446" y="93"/>
                    <a:pt x="446" y="93"/>
                    <a:pt x="446" y="93"/>
                  </a:cubicBezTo>
                  <a:cubicBezTo>
                    <a:pt x="429" y="110"/>
                    <a:pt x="429" y="110"/>
                    <a:pt x="429" y="110"/>
                  </a:cubicBezTo>
                  <a:cubicBezTo>
                    <a:pt x="444" y="133"/>
                    <a:pt x="453" y="160"/>
                    <a:pt x="453" y="189"/>
                  </a:cubicBezTo>
                  <a:cubicBezTo>
                    <a:pt x="453" y="265"/>
                    <a:pt x="391" y="328"/>
                    <a:pt x="315" y="328"/>
                  </a:cubicBezTo>
                  <a:cubicBezTo>
                    <a:pt x="275" y="328"/>
                    <a:pt x="239" y="311"/>
                    <a:pt x="214" y="284"/>
                  </a:cubicBezTo>
                  <a:moveTo>
                    <a:pt x="277" y="139"/>
                  </a:moveTo>
                  <a:cubicBezTo>
                    <a:pt x="277" y="207"/>
                    <a:pt x="228" y="263"/>
                    <a:pt x="164" y="275"/>
                  </a:cubicBezTo>
                  <a:cubicBezTo>
                    <a:pt x="164" y="302"/>
                    <a:pt x="164" y="302"/>
                    <a:pt x="164" y="302"/>
                  </a:cubicBezTo>
                  <a:cubicBezTo>
                    <a:pt x="189" y="302"/>
                    <a:pt x="189" y="302"/>
                    <a:pt x="189" y="302"/>
                  </a:cubicBezTo>
                  <a:cubicBezTo>
                    <a:pt x="214" y="302"/>
                    <a:pt x="214" y="302"/>
                    <a:pt x="214" y="302"/>
                  </a:cubicBezTo>
                  <a:cubicBezTo>
                    <a:pt x="214" y="353"/>
                    <a:pt x="214" y="353"/>
                    <a:pt x="214" y="353"/>
                  </a:cubicBezTo>
                  <a:cubicBezTo>
                    <a:pt x="189" y="353"/>
                    <a:pt x="189" y="353"/>
                    <a:pt x="189" y="353"/>
                  </a:cubicBezTo>
                  <a:cubicBezTo>
                    <a:pt x="164" y="353"/>
                    <a:pt x="164" y="353"/>
                    <a:pt x="164" y="353"/>
                  </a:cubicBezTo>
                  <a:cubicBezTo>
                    <a:pt x="164" y="378"/>
                    <a:pt x="164" y="378"/>
                    <a:pt x="164" y="378"/>
                  </a:cubicBezTo>
                  <a:cubicBezTo>
                    <a:pt x="164" y="403"/>
                    <a:pt x="164" y="403"/>
                    <a:pt x="164" y="403"/>
                  </a:cubicBezTo>
                  <a:cubicBezTo>
                    <a:pt x="113" y="403"/>
                    <a:pt x="113" y="403"/>
                    <a:pt x="113" y="403"/>
                  </a:cubicBezTo>
                  <a:cubicBezTo>
                    <a:pt x="113" y="378"/>
                    <a:pt x="113" y="378"/>
                    <a:pt x="113" y="378"/>
                  </a:cubicBezTo>
                  <a:cubicBezTo>
                    <a:pt x="113" y="353"/>
                    <a:pt x="113" y="353"/>
                    <a:pt x="113" y="353"/>
                  </a:cubicBezTo>
                  <a:cubicBezTo>
                    <a:pt x="88" y="353"/>
                    <a:pt x="88" y="353"/>
                    <a:pt x="88" y="353"/>
                  </a:cubicBezTo>
                  <a:cubicBezTo>
                    <a:pt x="63" y="353"/>
                    <a:pt x="63" y="353"/>
                    <a:pt x="63" y="353"/>
                  </a:cubicBezTo>
                  <a:cubicBezTo>
                    <a:pt x="63" y="302"/>
                    <a:pt x="63" y="302"/>
                    <a:pt x="63" y="302"/>
                  </a:cubicBezTo>
                  <a:cubicBezTo>
                    <a:pt x="88" y="302"/>
                    <a:pt x="88" y="302"/>
                    <a:pt x="88" y="302"/>
                  </a:cubicBezTo>
                  <a:cubicBezTo>
                    <a:pt x="113" y="302"/>
                    <a:pt x="113" y="302"/>
                    <a:pt x="113" y="302"/>
                  </a:cubicBezTo>
                  <a:cubicBezTo>
                    <a:pt x="113" y="275"/>
                    <a:pt x="113" y="275"/>
                    <a:pt x="113" y="275"/>
                  </a:cubicBezTo>
                  <a:cubicBezTo>
                    <a:pt x="49" y="263"/>
                    <a:pt x="0" y="207"/>
                    <a:pt x="0" y="139"/>
                  </a:cubicBezTo>
                  <a:cubicBezTo>
                    <a:pt x="0" y="62"/>
                    <a:pt x="62" y="0"/>
                    <a:pt x="138" y="0"/>
                  </a:cubicBezTo>
                  <a:cubicBezTo>
                    <a:pt x="215" y="0"/>
                    <a:pt x="277" y="62"/>
                    <a:pt x="277" y="139"/>
                  </a:cubicBezTo>
                  <a:moveTo>
                    <a:pt x="138" y="227"/>
                  </a:moveTo>
                  <a:cubicBezTo>
                    <a:pt x="187" y="227"/>
                    <a:pt x="226" y="187"/>
                    <a:pt x="226" y="139"/>
                  </a:cubicBezTo>
                  <a:cubicBezTo>
                    <a:pt x="226" y="90"/>
                    <a:pt x="187" y="50"/>
                    <a:pt x="138" y="50"/>
                  </a:cubicBezTo>
                  <a:cubicBezTo>
                    <a:pt x="90" y="50"/>
                    <a:pt x="50" y="90"/>
                    <a:pt x="50" y="139"/>
                  </a:cubicBezTo>
                  <a:cubicBezTo>
                    <a:pt x="50" y="187"/>
                    <a:pt x="90" y="227"/>
                    <a:pt x="138" y="227"/>
                  </a:cubicBezTo>
                </a:path>
              </a:pathLst>
            </a:custGeom>
            <a:solidFill>
              <a:srgbClr val="4044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7568006" y="3452006"/>
              <a:ext cx="979307" cy="60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64</a:t>
              </a:r>
              <a:r>
                <a:rPr lang="en-US" sz="2800" baseline="300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%</a:t>
              </a:r>
              <a:endParaRPr lang="en-US" sz="2800" baseline="30000">
                <a:solidFill>
                  <a:schemeClr val="bg2"/>
                </a:solidFill>
                <a:latin typeface="Arial Black" panose="020B0A040201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400">
                  <a:solidFill>
                    <a:schemeClr val="tx2"/>
                  </a:solidFill>
                </a:rPr>
                <a:t>a</a:t>
              </a:r>
              <a:r>
                <a:rPr lang="en-US" sz="1400" smtClean="0">
                  <a:solidFill>
                    <a:schemeClr val="tx2"/>
                  </a:solidFill>
                </a:rPr>
                <a:t>re female</a:t>
              </a:r>
              <a:endParaRPr lang="en-US" sz="1400">
                <a:solidFill>
                  <a:schemeClr val="tx2"/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9295002" y="3452006"/>
              <a:ext cx="901209" cy="6093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8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34</a:t>
              </a:r>
              <a:r>
                <a:rPr lang="en-US" sz="2800" baseline="300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%</a:t>
              </a:r>
              <a:endParaRPr lang="en-US" sz="2800" baseline="30000">
                <a:solidFill>
                  <a:schemeClr val="bg2"/>
                </a:solidFill>
                <a:latin typeface="Arial Black" panose="020B0A040201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400">
                  <a:solidFill>
                    <a:schemeClr val="tx2"/>
                  </a:solidFill>
                </a:rPr>
                <a:t>a</a:t>
              </a:r>
              <a:r>
                <a:rPr lang="en-US" sz="1400" smtClean="0">
                  <a:solidFill>
                    <a:schemeClr val="tx2"/>
                  </a:solidFill>
                </a:rPr>
                <a:t>re male</a:t>
              </a:r>
              <a:endParaRPr lang="en-US" sz="1400">
                <a:solidFill>
                  <a:schemeClr val="tx2"/>
                </a:solidFill>
              </a:endParaRPr>
            </a:p>
          </p:txBody>
        </p:sp>
      </p:grpSp>
      <p:cxnSp>
        <p:nvCxnSpPr>
          <p:cNvPr id="135" name="Straight Connector 134"/>
          <p:cNvCxnSpPr/>
          <p:nvPr/>
        </p:nvCxnSpPr>
        <p:spPr>
          <a:xfrm>
            <a:off x="8602153" y="1859305"/>
            <a:ext cx="21740" cy="139115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TextBox 135"/>
          <p:cNvSpPr txBox="1"/>
          <p:nvPr/>
        </p:nvSpPr>
        <p:spPr>
          <a:xfrm>
            <a:off x="8798993" y="2766370"/>
            <a:ext cx="1207510" cy="6093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 smtClean="0">
                <a:solidFill>
                  <a:schemeClr val="bg2"/>
                </a:solidFill>
                <a:latin typeface="Arial Black" panose="020B0A04020102020204" pitchFamily="34" charset="0"/>
              </a:rPr>
              <a:t>.20</a:t>
            </a:r>
            <a:r>
              <a:rPr lang="en-US" sz="2800" baseline="30000" smtClean="0">
                <a:solidFill>
                  <a:schemeClr val="bg2"/>
                </a:solidFill>
                <a:latin typeface="Arial Black" panose="020B0A04020102020204" pitchFamily="34" charset="0"/>
              </a:rPr>
              <a:t>%</a:t>
            </a:r>
            <a:endParaRPr lang="en-US" sz="2800" baseline="30000">
              <a:solidFill>
                <a:schemeClr val="bg2"/>
              </a:solidFill>
              <a:latin typeface="Arial Black" panose="020B0A04020102020204" pitchFamily="34" charset="0"/>
            </a:endParaRPr>
          </a:p>
          <a:p>
            <a:pPr>
              <a:lnSpc>
                <a:spcPct val="80000"/>
              </a:lnSpc>
            </a:pPr>
            <a:r>
              <a:rPr lang="en-US" sz="1400">
                <a:solidFill>
                  <a:schemeClr val="tx2"/>
                </a:solidFill>
              </a:rPr>
              <a:t>a</a:t>
            </a:r>
            <a:r>
              <a:rPr lang="en-US" sz="1400" smtClean="0">
                <a:solidFill>
                  <a:schemeClr val="tx2"/>
                </a:solidFill>
              </a:rPr>
              <a:t>re nonbinary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10408580" y="2809826"/>
            <a:ext cx="1311128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smtClean="0">
                <a:solidFill>
                  <a:schemeClr val="bg2"/>
                </a:solidFill>
                <a:latin typeface="Arial Black" panose="020B0A04020102020204" pitchFamily="34" charset="0"/>
              </a:rPr>
              <a:t>1.65</a:t>
            </a:r>
            <a:r>
              <a:rPr lang="en-US" sz="1500" baseline="20000" smtClean="0">
                <a:solidFill>
                  <a:schemeClr val="bg2"/>
                </a:solidFill>
                <a:latin typeface="Arial Black" panose="020B0A04020102020204" pitchFamily="34" charset="0"/>
              </a:rPr>
              <a:t>%</a:t>
            </a:r>
            <a:r>
              <a:rPr lang="en-US" sz="1200" smtClean="0">
                <a:solidFill>
                  <a:schemeClr val="bg2"/>
                </a:solidFill>
                <a:latin typeface="Arial Black" panose="020B0A04020102020204" pitchFamily="34" charset="0"/>
              </a:rPr>
              <a:t> </a:t>
            </a:r>
            <a:r>
              <a:rPr lang="en-US" sz="1400" smtClean="0">
                <a:solidFill>
                  <a:schemeClr val="tx2"/>
                </a:solidFill>
              </a:rPr>
              <a:t>prefer </a:t>
            </a:r>
          </a:p>
          <a:p>
            <a:r>
              <a:rPr lang="en-US" sz="1400" smtClean="0">
                <a:solidFill>
                  <a:schemeClr val="tx2"/>
                </a:solidFill>
              </a:rPr>
              <a:t>not to answer</a:t>
            </a:r>
            <a:endParaRPr lang="en-US" sz="1400" baseline="30000">
              <a:solidFill>
                <a:schemeClr val="tx2"/>
              </a:solidFill>
            </a:endParaRPr>
          </a:p>
        </p:txBody>
      </p:sp>
      <p:grpSp>
        <p:nvGrpSpPr>
          <p:cNvPr id="138" name="Group 137"/>
          <p:cNvGrpSpPr>
            <a:grpSpLocks noChangeAspect="1"/>
          </p:cNvGrpSpPr>
          <p:nvPr/>
        </p:nvGrpSpPr>
        <p:grpSpPr>
          <a:xfrm>
            <a:off x="6230779" y="3723079"/>
            <a:ext cx="1867819" cy="936260"/>
            <a:chOff x="5982359" y="3561359"/>
            <a:chExt cx="1877301" cy="941011"/>
          </a:xfrm>
        </p:grpSpPr>
        <p:sp>
          <p:nvSpPr>
            <p:cNvPr id="139" name="TextBox 138"/>
            <p:cNvSpPr txBox="1"/>
            <p:nvPr/>
          </p:nvSpPr>
          <p:spPr>
            <a:xfrm>
              <a:off x="5982359" y="3716651"/>
              <a:ext cx="1877301" cy="785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26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489</a:t>
              </a:r>
              <a:endParaRPr lang="en-US" sz="2600">
                <a:solidFill>
                  <a:schemeClr val="bg2"/>
                </a:solidFill>
                <a:latin typeface="Arial Black" panose="020B0A04020102020204" pitchFamily="34" charset="0"/>
              </a:endParaRPr>
            </a:p>
            <a:p>
              <a:r>
                <a:rPr lang="en-US" sz="1150">
                  <a:solidFill>
                    <a:schemeClr val="bg2"/>
                  </a:solidFill>
                  <a:latin typeface="Arial Black" panose="020B0A04020102020204" pitchFamily="34" charset="0"/>
                </a:rPr>
                <a:t>Indigenous students </a:t>
              </a:r>
              <a:r>
                <a:rPr lang="en-US" sz="115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/>
              </a:r>
              <a:br>
                <a:rPr lang="en-US" sz="1150" smtClean="0">
                  <a:solidFill>
                    <a:schemeClr val="bg2"/>
                  </a:solidFill>
                  <a:latin typeface="Arial Black" panose="020B0A04020102020204" pitchFamily="34" charset="0"/>
                </a:rPr>
              </a:br>
              <a:r>
                <a:rPr lang="en-US" sz="1250" smtClean="0">
                  <a:solidFill>
                    <a:schemeClr val="tx2"/>
                  </a:solidFill>
                </a:rPr>
                <a:t>enrolled </a:t>
              </a:r>
              <a:r>
                <a:rPr lang="en-US" sz="1250">
                  <a:solidFill>
                    <a:schemeClr val="tx2"/>
                  </a:solidFill>
                </a:rPr>
                <a:t>– self-declared*</a:t>
              </a:r>
            </a:p>
          </p:txBody>
        </p:sp>
        <p:sp>
          <p:nvSpPr>
            <p:cNvPr id="140" name="Freeform 120"/>
            <p:cNvSpPr>
              <a:spLocks/>
            </p:cNvSpPr>
            <p:nvPr/>
          </p:nvSpPr>
          <p:spPr bwMode="auto">
            <a:xfrm>
              <a:off x="6815248" y="3561359"/>
              <a:ext cx="720042" cy="487932"/>
            </a:xfrm>
            <a:custGeom>
              <a:avLst/>
              <a:gdLst>
                <a:gd name="T0" fmla="*/ 347 w 371"/>
                <a:gd name="T1" fmla="*/ 125 h 250"/>
                <a:gd name="T2" fmla="*/ 362 w 371"/>
                <a:gd name="T3" fmla="*/ 200 h 250"/>
                <a:gd name="T4" fmla="*/ 360 w 371"/>
                <a:gd name="T5" fmla="*/ 203 h 250"/>
                <a:gd name="T6" fmla="*/ 318 w 371"/>
                <a:gd name="T7" fmla="*/ 243 h 250"/>
                <a:gd name="T8" fmla="*/ 260 w 371"/>
                <a:gd name="T9" fmla="*/ 240 h 250"/>
                <a:gd name="T10" fmla="*/ 62 w 371"/>
                <a:gd name="T11" fmla="*/ 143 h 250"/>
                <a:gd name="T12" fmla="*/ 34 w 371"/>
                <a:gd name="T13" fmla="*/ 67 h 250"/>
                <a:gd name="T14" fmla="*/ 154 w 371"/>
                <a:gd name="T15" fmla="*/ 125 h 250"/>
                <a:gd name="T16" fmla="*/ 161 w 371"/>
                <a:gd name="T17" fmla="*/ 128 h 250"/>
                <a:gd name="T18" fmla="*/ 167 w 371"/>
                <a:gd name="T19" fmla="*/ 114 h 250"/>
                <a:gd name="T20" fmla="*/ 11 w 371"/>
                <a:gd name="T21" fmla="*/ 38 h 250"/>
                <a:gd name="T22" fmla="*/ 0 w 371"/>
                <a:gd name="T23" fmla="*/ 33 h 250"/>
                <a:gd name="T24" fmla="*/ 10 w 371"/>
                <a:gd name="T25" fmla="*/ 11 h 250"/>
                <a:gd name="T26" fmla="*/ 21 w 371"/>
                <a:gd name="T27" fmla="*/ 16 h 250"/>
                <a:gd name="T28" fmla="*/ 46 w 371"/>
                <a:gd name="T29" fmla="*/ 29 h 250"/>
                <a:gd name="T30" fmla="*/ 126 w 371"/>
                <a:gd name="T31" fmla="*/ 0 h 250"/>
                <a:gd name="T32" fmla="*/ 166 w 371"/>
                <a:gd name="T33" fmla="*/ 19 h 250"/>
                <a:gd name="T34" fmla="*/ 144 w 371"/>
                <a:gd name="T35" fmla="*/ 27 h 250"/>
                <a:gd name="T36" fmla="*/ 147 w 371"/>
                <a:gd name="T37" fmla="*/ 35 h 250"/>
                <a:gd name="T38" fmla="*/ 194 w 371"/>
                <a:gd name="T39" fmla="*/ 33 h 250"/>
                <a:gd name="T40" fmla="*/ 227 w 371"/>
                <a:gd name="T41" fmla="*/ 49 h 250"/>
                <a:gd name="T42" fmla="*/ 190 w 371"/>
                <a:gd name="T43" fmla="*/ 62 h 250"/>
                <a:gd name="T44" fmla="*/ 193 w 371"/>
                <a:gd name="T45" fmla="*/ 70 h 250"/>
                <a:gd name="T46" fmla="*/ 257 w 371"/>
                <a:gd name="T47" fmla="*/ 67 h 250"/>
                <a:gd name="T48" fmla="*/ 283 w 371"/>
                <a:gd name="T49" fmla="*/ 84 h 250"/>
                <a:gd name="T50" fmla="*/ 242 w 371"/>
                <a:gd name="T51" fmla="*/ 99 h 250"/>
                <a:gd name="T52" fmla="*/ 245 w 371"/>
                <a:gd name="T53" fmla="*/ 108 h 250"/>
                <a:gd name="T54" fmla="*/ 309 w 371"/>
                <a:gd name="T55" fmla="*/ 100 h 250"/>
                <a:gd name="T56" fmla="*/ 347 w 371"/>
                <a:gd name="T57" fmla="*/ 12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1" h="250">
                  <a:moveTo>
                    <a:pt x="347" y="125"/>
                  </a:moveTo>
                  <a:cubicBezTo>
                    <a:pt x="368" y="141"/>
                    <a:pt x="371" y="180"/>
                    <a:pt x="362" y="200"/>
                  </a:cubicBezTo>
                  <a:cubicBezTo>
                    <a:pt x="360" y="203"/>
                    <a:pt x="360" y="203"/>
                    <a:pt x="360" y="203"/>
                  </a:cubicBezTo>
                  <a:cubicBezTo>
                    <a:pt x="352" y="222"/>
                    <a:pt x="337" y="236"/>
                    <a:pt x="318" y="243"/>
                  </a:cubicBezTo>
                  <a:cubicBezTo>
                    <a:pt x="300" y="250"/>
                    <a:pt x="279" y="249"/>
                    <a:pt x="260" y="240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154" y="125"/>
                    <a:pt x="154" y="125"/>
                    <a:pt x="154" y="125"/>
                  </a:cubicBezTo>
                  <a:cubicBezTo>
                    <a:pt x="161" y="128"/>
                    <a:pt x="161" y="128"/>
                    <a:pt x="161" y="128"/>
                  </a:cubicBezTo>
                  <a:cubicBezTo>
                    <a:pt x="167" y="114"/>
                    <a:pt x="167" y="114"/>
                    <a:pt x="167" y="114"/>
                  </a:cubicBezTo>
                  <a:cubicBezTo>
                    <a:pt x="11" y="38"/>
                    <a:pt x="11" y="38"/>
                    <a:pt x="11" y="38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66" y="19"/>
                    <a:pt x="166" y="19"/>
                    <a:pt x="166" y="19"/>
                  </a:cubicBezTo>
                  <a:cubicBezTo>
                    <a:pt x="144" y="27"/>
                    <a:pt x="144" y="27"/>
                    <a:pt x="144" y="27"/>
                  </a:cubicBezTo>
                  <a:cubicBezTo>
                    <a:pt x="147" y="35"/>
                    <a:pt x="147" y="35"/>
                    <a:pt x="147" y="35"/>
                  </a:cubicBezTo>
                  <a:cubicBezTo>
                    <a:pt x="194" y="33"/>
                    <a:pt x="194" y="33"/>
                    <a:pt x="194" y="33"/>
                  </a:cubicBezTo>
                  <a:cubicBezTo>
                    <a:pt x="227" y="49"/>
                    <a:pt x="227" y="49"/>
                    <a:pt x="227" y="49"/>
                  </a:cubicBezTo>
                  <a:cubicBezTo>
                    <a:pt x="190" y="62"/>
                    <a:pt x="190" y="62"/>
                    <a:pt x="190" y="62"/>
                  </a:cubicBezTo>
                  <a:cubicBezTo>
                    <a:pt x="193" y="70"/>
                    <a:pt x="193" y="70"/>
                    <a:pt x="193" y="70"/>
                  </a:cubicBezTo>
                  <a:cubicBezTo>
                    <a:pt x="257" y="67"/>
                    <a:pt x="257" y="67"/>
                    <a:pt x="257" y="67"/>
                  </a:cubicBezTo>
                  <a:cubicBezTo>
                    <a:pt x="259" y="69"/>
                    <a:pt x="270" y="76"/>
                    <a:pt x="283" y="84"/>
                  </a:cubicBezTo>
                  <a:cubicBezTo>
                    <a:pt x="242" y="99"/>
                    <a:pt x="242" y="99"/>
                    <a:pt x="242" y="99"/>
                  </a:cubicBezTo>
                  <a:cubicBezTo>
                    <a:pt x="245" y="108"/>
                    <a:pt x="245" y="108"/>
                    <a:pt x="245" y="108"/>
                  </a:cubicBezTo>
                  <a:cubicBezTo>
                    <a:pt x="309" y="100"/>
                    <a:pt x="309" y="100"/>
                    <a:pt x="309" y="100"/>
                  </a:cubicBezTo>
                  <a:cubicBezTo>
                    <a:pt x="325" y="111"/>
                    <a:pt x="336" y="117"/>
                    <a:pt x="347" y="125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9296347" y="5103273"/>
            <a:ext cx="1652290" cy="816634"/>
            <a:chOff x="9221207" y="3688883"/>
            <a:chExt cx="1652290" cy="816634"/>
          </a:xfrm>
        </p:grpSpPr>
        <p:sp>
          <p:nvSpPr>
            <p:cNvPr id="142" name="TextBox 141"/>
            <p:cNvSpPr txBox="1"/>
            <p:nvPr/>
          </p:nvSpPr>
          <p:spPr>
            <a:xfrm>
              <a:off x="9870850" y="3688883"/>
              <a:ext cx="1002647" cy="8166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Aft>
                  <a:spcPts val="200"/>
                </a:spcAft>
              </a:pPr>
              <a:r>
                <a:rPr lang="en-US" sz="1250" smtClean="0">
                  <a:solidFill>
                    <a:schemeClr val="tx2"/>
                  </a:solidFill>
                </a:rPr>
                <a:t>from almost</a:t>
              </a:r>
            </a:p>
            <a:p>
              <a:pPr>
                <a:lnSpc>
                  <a:spcPct val="80000"/>
                </a:lnSpc>
              </a:pPr>
              <a:r>
                <a:rPr lang="en-US" sz="2600" spc="-1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137</a:t>
              </a:r>
              <a:endParaRPr lang="en-US" sz="2600" spc="-100">
                <a:solidFill>
                  <a:schemeClr val="bg2"/>
                </a:solidFill>
                <a:latin typeface="Arial Black" panose="020B0A04020102020204" pitchFamily="34" charset="0"/>
              </a:endParaRPr>
            </a:p>
            <a:p>
              <a:pPr>
                <a:lnSpc>
                  <a:spcPct val="80000"/>
                </a:lnSpc>
              </a:pPr>
              <a:r>
                <a:rPr lang="en-US" sz="115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countries</a:t>
              </a:r>
              <a:endParaRPr lang="en-US" sz="1150">
                <a:solidFill>
                  <a:schemeClr val="tx2"/>
                </a:solidFill>
              </a:endParaRPr>
            </a:p>
          </p:txBody>
        </p:sp>
        <p:grpSp>
          <p:nvGrpSpPr>
            <p:cNvPr id="143" name="Group 142"/>
            <p:cNvGrpSpPr/>
            <p:nvPr/>
          </p:nvGrpSpPr>
          <p:grpSpPr>
            <a:xfrm>
              <a:off x="9221207" y="3716795"/>
              <a:ext cx="608176" cy="690287"/>
              <a:chOff x="9981960" y="4254841"/>
              <a:chExt cx="1387475" cy="1574800"/>
            </a:xfrm>
          </p:grpSpPr>
          <p:sp>
            <p:nvSpPr>
              <p:cNvPr id="144" name="Freeform 124"/>
              <p:cNvSpPr>
                <a:spLocks/>
              </p:cNvSpPr>
              <p:nvPr/>
            </p:nvSpPr>
            <p:spPr bwMode="auto">
              <a:xfrm>
                <a:off x="9981960" y="4254841"/>
                <a:ext cx="1387475" cy="1574800"/>
              </a:xfrm>
              <a:custGeom>
                <a:avLst/>
                <a:gdLst>
                  <a:gd name="T0" fmla="*/ 14 w 367"/>
                  <a:gd name="T1" fmla="*/ 291 h 417"/>
                  <a:gd name="T2" fmla="*/ 0 w 367"/>
                  <a:gd name="T3" fmla="*/ 305 h 417"/>
                  <a:gd name="T4" fmla="*/ 28 w 367"/>
                  <a:gd name="T5" fmla="*/ 333 h 417"/>
                  <a:gd name="T6" fmla="*/ 42 w 367"/>
                  <a:gd name="T7" fmla="*/ 319 h 417"/>
                  <a:gd name="T8" fmla="*/ 50 w 367"/>
                  <a:gd name="T9" fmla="*/ 310 h 417"/>
                  <a:gd name="T10" fmla="*/ 146 w 367"/>
                  <a:gd name="T11" fmla="*/ 350 h 417"/>
                  <a:gd name="T12" fmla="*/ 146 w 367"/>
                  <a:gd name="T13" fmla="*/ 377 h 417"/>
                  <a:gd name="T14" fmla="*/ 48 w 367"/>
                  <a:gd name="T15" fmla="*/ 377 h 417"/>
                  <a:gd name="T16" fmla="*/ 48 w 367"/>
                  <a:gd name="T17" fmla="*/ 417 h 417"/>
                  <a:gd name="T18" fmla="*/ 284 w 367"/>
                  <a:gd name="T19" fmla="*/ 417 h 417"/>
                  <a:gd name="T20" fmla="*/ 284 w 367"/>
                  <a:gd name="T21" fmla="*/ 377 h 417"/>
                  <a:gd name="T22" fmla="*/ 185 w 367"/>
                  <a:gd name="T23" fmla="*/ 377 h 417"/>
                  <a:gd name="T24" fmla="*/ 185 w 367"/>
                  <a:gd name="T25" fmla="*/ 350 h 417"/>
                  <a:gd name="T26" fmla="*/ 296 w 367"/>
                  <a:gd name="T27" fmla="*/ 297 h 417"/>
                  <a:gd name="T28" fmla="*/ 309 w 367"/>
                  <a:gd name="T29" fmla="*/ 51 h 417"/>
                  <a:gd name="T30" fmla="*/ 317 w 367"/>
                  <a:gd name="T31" fmla="*/ 42 h 417"/>
                  <a:gd name="T32" fmla="*/ 331 w 367"/>
                  <a:gd name="T33" fmla="*/ 28 h 417"/>
                  <a:gd name="T34" fmla="*/ 303 w 367"/>
                  <a:gd name="T35" fmla="*/ 0 h 417"/>
                  <a:gd name="T36" fmla="*/ 290 w 367"/>
                  <a:gd name="T37" fmla="*/ 14 h 417"/>
                  <a:gd name="T38" fmla="*/ 268 w 367"/>
                  <a:gd name="T39" fmla="*/ 36 h 417"/>
                  <a:gd name="T40" fmla="*/ 254 w 367"/>
                  <a:gd name="T41" fmla="*/ 50 h 417"/>
                  <a:gd name="T42" fmla="*/ 268 w 367"/>
                  <a:gd name="T43" fmla="*/ 64 h 417"/>
                  <a:gd name="T44" fmla="*/ 268 w 367"/>
                  <a:gd name="T45" fmla="*/ 269 h 417"/>
                  <a:gd name="T46" fmla="*/ 64 w 367"/>
                  <a:gd name="T47" fmla="*/ 269 h 417"/>
                  <a:gd name="T48" fmla="*/ 50 w 367"/>
                  <a:gd name="T49" fmla="*/ 255 h 417"/>
                  <a:gd name="T50" fmla="*/ 36 w 367"/>
                  <a:gd name="T51" fmla="*/ 269 h 417"/>
                  <a:gd name="T52" fmla="*/ 14 w 367"/>
                  <a:gd name="T53" fmla="*/ 291 h 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67" h="417">
                    <a:moveTo>
                      <a:pt x="14" y="291"/>
                    </a:moveTo>
                    <a:cubicBezTo>
                      <a:pt x="0" y="305"/>
                      <a:pt x="0" y="305"/>
                      <a:pt x="0" y="305"/>
                    </a:cubicBezTo>
                    <a:cubicBezTo>
                      <a:pt x="28" y="333"/>
                      <a:pt x="28" y="333"/>
                      <a:pt x="28" y="333"/>
                    </a:cubicBezTo>
                    <a:cubicBezTo>
                      <a:pt x="42" y="319"/>
                      <a:pt x="42" y="319"/>
                      <a:pt x="42" y="319"/>
                    </a:cubicBezTo>
                    <a:cubicBezTo>
                      <a:pt x="50" y="310"/>
                      <a:pt x="50" y="310"/>
                      <a:pt x="50" y="310"/>
                    </a:cubicBezTo>
                    <a:cubicBezTo>
                      <a:pt x="79" y="333"/>
                      <a:pt x="112" y="346"/>
                      <a:pt x="146" y="350"/>
                    </a:cubicBezTo>
                    <a:cubicBezTo>
                      <a:pt x="146" y="377"/>
                      <a:pt x="146" y="377"/>
                      <a:pt x="146" y="377"/>
                    </a:cubicBezTo>
                    <a:cubicBezTo>
                      <a:pt x="48" y="377"/>
                      <a:pt x="48" y="377"/>
                      <a:pt x="48" y="377"/>
                    </a:cubicBezTo>
                    <a:cubicBezTo>
                      <a:pt x="48" y="417"/>
                      <a:pt x="48" y="417"/>
                      <a:pt x="48" y="417"/>
                    </a:cubicBezTo>
                    <a:cubicBezTo>
                      <a:pt x="284" y="417"/>
                      <a:pt x="284" y="417"/>
                      <a:pt x="284" y="417"/>
                    </a:cubicBezTo>
                    <a:cubicBezTo>
                      <a:pt x="284" y="377"/>
                      <a:pt x="284" y="377"/>
                      <a:pt x="284" y="377"/>
                    </a:cubicBezTo>
                    <a:cubicBezTo>
                      <a:pt x="185" y="377"/>
                      <a:pt x="185" y="377"/>
                      <a:pt x="185" y="377"/>
                    </a:cubicBezTo>
                    <a:cubicBezTo>
                      <a:pt x="185" y="350"/>
                      <a:pt x="185" y="350"/>
                      <a:pt x="185" y="350"/>
                    </a:cubicBezTo>
                    <a:cubicBezTo>
                      <a:pt x="226" y="346"/>
                      <a:pt x="265" y="328"/>
                      <a:pt x="296" y="297"/>
                    </a:cubicBezTo>
                    <a:cubicBezTo>
                      <a:pt x="363" y="230"/>
                      <a:pt x="367" y="123"/>
                      <a:pt x="309" y="51"/>
                    </a:cubicBezTo>
                    <a:cubicBezTo>
                      <a:pt x="317" y="42"/>
                      <a:pt x="317" y="42"/>
                      <a:pt x="317" y="42"/>
                    </a:cubicBezTo>
                    <a:cubicBezTo>
                      <a:pt x="331" y="28"/>
                      <a:pt x="331" y="28"/>
                      <a:pt x="331" y="28"/>
                    </a:cubicBezTo>
                    <a:cubicBezTo>
                      <a:pt x="303" y="0"/>
                      <a:pt x="303" y="0"/>
                      <a:pt x="303" y="0"/>
                    </a:cubicBezTo>
                    <a:cubicBezTo>
                      <a:pt x="290" y="14"/>
                      <a:pt x="290" y="14"/>
                      <a:pt x="290" y="14"/>
                    </a:cubicBezTo>
                    <a:cubicBezTo>
                      <a:pt x="268" y="36"/>
                      <a:pt x="268" y="36"/>
                      <a:pt x="268" y="36"/>
                    </a:cubicBezTo>
                    <a:cubicBezTo>
                      <a:pt x="254" y="50"/>
                      <a:pt x="254" y="50"/>
                      <a:pt x="254" y="50"/>
                    </a:cubicBezTo>
                    <a:cubicBezTo>
                      <a:pt x="268" y="64"/>
                      <a:pt x="268" y="64"/>
                      <a:pt x="268" y="64"/>
                    </a:cubicBezTo>
                    <a:cubicBezTo>
                      <a:pt x="324" y="120"/>
                      <a:pt x="324" y="212"/>
                      <a:pt x="268" y="269"/>
                    </a:cubicBezTo>
                    <a:cubicBezTo>
                      <a:pt x="211" y="326"/>
                      <a:pt x="120" y="326"/>
                      <a:pt x="64" y="269"/>
                    </a:cubicBezTo>
                    <a:cubicBezTo>
                      <a:pt x="50" y="255"/>
                      <a:pt x="50" y="255"/>
                      <a:pt x="50" y="255"/>
                    </a:cubicBezTo>
                    <a:cubicBezTo>
                      <a:pt x="36" y="269"/>
                      <a:pt x="36" y="269"/>
                      <a:pt x="36" y="269"/>
                    </a:cubicBezTo>
                    <a:lnTo>
                      <a:pt x="14" y="29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Oval 125"/>
              <p:cNvSpPr>
                <a:spLocks noChangeArrowheads="1"/>
              </p:cNvSpPr>
              <p:nvPr/>
            </p:nvSpPr>
            <p:spPr bwMode="auto">
              <a:xfrm>
                <a:off x="10164523" y="4435816"/>
                <a:ext cx="892175" cy="895350"/>
              </a:xfrm>
              <a:prstGeom prst="ellipse">
                <a:avLst/>
              </a:prstGeom>
              <a:solidFill>
                <a:schemeClr val="bg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146" name="Group 145"/>
          <p:cNvGrpSpPr/>
          <p:nvPr/>
        </p:nvGrpSpPr>
        <p:grpSpPr>
          <a:xfrm>
            <a:off x="6120473" y="5133417"/>
            <a:ext cx="2280470" cy="802527"/>
            <a:chOff x="6034105" y="5005941"/>
            <a:chExt cx="2280470" cy="802527"/>
          </a:xfrm>
        </p:grpSpPr>
        <p:sp>
          <p:nvSpPr>
            <p:cNvPr id="147" name="TextBox 146"/>
            <p:cNvSpPr txBox="1"/>
            <p:nvPr/>
          </p:nvSpPr>
          <p:spPr>
            <a:xfrm>
              <a:off x="6877963" y="5005941"/>
              <a:ext cx="1436612" cy="8025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sz="26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28.8</a:t>
              </a:r>
              <a:r>
                <a:rPr lang="en-US" sz="2600" baseline="200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%</a:t>
              </a:r>
              <a:r>
                <a:rPr lang="en-US" sz="120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/>
              </a:r>
              <a:br>
                <a:rPr lang="en-US" sz="1200" smtClean="0">
                  <a:solidFill>
                    <a:schemeClr val="bg2"/>
                  </a:solidFill>
                  <a:latin typeface="Arial Black" panose="020B0A04020102020204" pitchFamily="34" charset="0"/>
                </a:rPr>
              </a:br>
              <a:r>
                <a:rPr lang="en-US" sz="1250" smtClean="0">
                  <a:solidFill>
                    <a:schemeClr val="tx2"/>
                  </a:solidFill>
                </a:rPr>
                <a:t>VCC students are</a:t>
              </a:r>
            </a:p>
            <a:p>
              <a:r>
                <a:rPr lang="en-US" sz="115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new Canadians</a:t>
              </a:r>
              <a:endParaRPr lang="en-US" sz="1150">
                <a:solidFill>
                  <a:schemeClr val="tx2"/>
                </a:solidFill>
              </a:endParaRPr>
            </a:p>
          </p:txBody>
        </p:sp>
        <p:sp>
          <p:nvSpPr>
            <p:cNvPr id="148" name="Freeform 129"/>
            <p:cNvSpPr>
              <a:spLocks/>
            </p:cNvSpPr>
            <p:nvPr/>
          </p:nvSpPr>
          <p:spPr bwMode="auto">
            <a:xfrm>
              <a:off x="6034105" y="5078622"/>
              <a:ext cx="739483" cy="710124"/>
            </a:xfrm>
            <a:custGeom>
              <a:avLst/>
              <a:gdLst>
                <a:gd name="T0" fmla="*/ 282 w 806"/>
                <a:gd name="T1" fmla="*/ 0 h 774"/>
                <a:gd name="T2" fmla="*/ 229 w 806"/>
                <a:gd name="T3" fmla="*/ 100 h 774"/>
                <a:gd name="T4" fmla="*/ 51 w 806"/>
                <a:gd name="T5" fmla="*/ 50 h 774"/>
                <a:gd name="T6" fmla="*/ 103 w 806"/>
                <a:gd name="T7" fmla="*/ 224 h 774"/>
                <a:gd name="T8" fmla="*/ 0 w 806"/>
                <a:gd name="T9" fmla="*/ 274 h 774"/>
                <a:gd name="T10" fmla="*/ 205 w 806"/>
                <a:gd name="T11" fmla="*/ 424 h 774"/>
                <a:gd name="T12" fmla="*/ 77 w 806"/>
                <a:gd name="T13" fmla="*/ 424 h 774"/>
                <a:gd name="T14" fmla="*/ 103 w 806"/>
                <a:gd name="T15" fmla="*/ 524 h 774"/>
                <a:gd name="T16" fmla="*/ 12 w 806"/>
                <a:gd name="T17" fmla="*/ 600 h 774"/>
                <a:gd name="T18" fmla="*/ 103 w 806"/>
                <a:gd name="T19" fmla="*/ 674 h 774"/>
                <a:gd name="T20" fmla="*/ 91 w 806"/>
                <a:gd name="T21" fmla="*/ 774 h 774"/>
                <a:gd name="T22" fmla="*/ 384 w 806"/>
                <a:gd name="T23" fmla="*/ 701 h 774"/>
                <a:gd name="T24" fmla="*/ 434 w 806"/>
                <a:gd name="T25" fmla="*/ 774 h 774"/>
                <a:gd name="T26" fmla="*/ 537 w 806"/>
                <a:gd name="T27" fmla="*/ 596 h 774"/>
                <a:gd name="T28" fmla="*/ 401 w 806"/>
                <a:gd name="T29" fmla="*/ 465 h 774"/>
                <a:gd name="T30" fmla="*/ 384 w 806"/>
                <a:gd name="T31" fmla="*/ 448 h 774"/>
                <a:gd name="T32" fmla="*/ 420 w 806"/>
                <a:gd name="T33" fmla="*/ 412 h 774"/>
                <a:gd name="T34" fmla="*/ 725 w 806"/>
                <a:gd name="T35" fmla="*/ 712 h 774"/>
                <a:gd name="T36" fmla="*/ 751 w 806"/>
                <a:gd name="T37" fmla="*/ 739 h 774"/>
                <a:gd name="T38" fmla="*/ 806 w 806"/>
                <a:gd name="T39" fmla="*/ 684 h 774"/>
                <a:gd name="T40" fmla="*/ 780 w 806"/>
                <a:gd name="T41" fmla="*/ 658 h 774"/>
                <a:gd name="T42" fmla="*/ 630 w 806"/>
                <a:gd name="T43" fmla="*/ 512 h 774"/>
                <a:gd name="T44" fmla="*/ 792 w 806"/>
                <a:gd name="T45" fmla="*/ 424 h 774"/>
                <a:gd name="T46" fmla="*/ 715 w 806"/>
                <a:gd name="T47" fmla="*/ 374 h 774"/>
                <a:gd name="T48" fmla="*/ 792 w 806"/>
                <a:gd name="T49" fmla="*/ 86 h 774"/>
                <a:gd name="T50" fmla="*/ 689 w 806"/>
                <a:gd name="T51" fmla="*/ 100 h 774"/>
                <a:gd name="T52" fmla="*/ 613 w 806"/>
                <a:gd name="T53" fmla="*/ 12 h 774"/>
                <a:gd name="T54" fmla="*/ 537 w 806"/>
                <a:gd name="T55" fmla="*/ 100 h 774"/>
                <a:gd name="T56" fmla="*/ 434 w 806"/>
                <a:gd name="T57" fmla="*/ 74 h 774"/>
                <a:gd name="T58" fmla="*/ 434 w 806"/>
                <a:gd name="T59" fmla="*/ 200 h 774"/>
                <a:gd name="T60" fmla="*/ 282 w 806"/>
                <a:gd name="T61" fmla="*/ 0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06" h="774">
                  <a:moveTo>
                    <a:pt x="282" y="0"/>
                  </a:moveTo>
                  <a:lnTo>
                    <a:pt x="229" y="100"/>
                  </a:lnTo>
                  <a:lnTo>
                    <a:pt x="51" y="50"/>
                  </a:lnTo>
                  <a:lnTo>
                    <a:pt x="103" y="224"/>
                  </a:lnTo>
                  <a:lnTo>
                    <a:pt x="0" y="274"/>
                  </a:lnTo>
                  <a:lnTo>
                    <a:pt x="205" y="424"/>
                  </a:lnTo>
                  <a:lnTo>
                    <a:pt x="77" y="424"/>
                  </a:lnTo>
                  <a:lnTo>
                    <a:pt x="103" y="524"/>
                  </a:lnTo>
                  <a:lnTo>
                    <a:pt x="12" y="600"/>
                  </a:lnTo>
                  <a:lnTo>
                    <a:pt x="103" y="674"/>
                  </a:lnTo>
                  <a:lnTo>
                    <a:pt x="91" y="774"/>
                  </a:lnTo>
                  <a:lnTo>
                    <a:pt x="384" y="701"/>
                  </a:lnTo>
                  <a:lnTo>
                    <a:pt x="434" y="774"/>
                  </a:lnTo>
                  <a:lnTo>
                    <a:pt x="537" y="596"/>
                  </a:lnTo>
                  <a:lnTo>
                    <a:pt x="401" y="465"/>
                  </a:lnTo>
                  <a:lnTo>
                    <a:pt x="384" y="448"/>
                  </a:lnTo>
                  <a:lnTo>
                    <a:pt x="420" y="412"/>
                  </a:lnTo>
                  <a:lnTo>
                    <a:pt x="725" y="712"/>
                  </a:lnTo>
                  <a:lnTo>
                    <a:pt x="751" y="739"/>
                  </a:lnTo>
                  <a:lnTo>
                    <a:pt x="806" y="684"/>
                  </a:lnTo>
                  <a:lnTo>
                    <a:pt x="780" y="658"/>
                  </a:lnTo>
                  <a:lnTo>
                    <a:pt x="630" y="512"/>
                  </a:lnTo>
                  <a:lnTo>
                    <a:pt x="792" y="424"/>
                  </a:lnTo>
                  <a:lnTo>
                    <a:pt x="715" y="374"/>
                  </a:lnTo>
                  <a:lnTo>
                    <a:pt x="792" y="86"/>
                  </a:lnTo>
                  <a:lnTo>
                    <a:pt x="689" y="100"/>
                  </a:lnTo>
                  <a:lnTo>
                    <a:pt x="613" y="12"/>
                  </a:lnTo>
                  <a:lnTo>
                    <a:pt x="537" y="100"/>
                  </a:lnTo>
                  <a:lnTo>
                    <a:pt x="434" y="74"/>
                  </a:lnTo>
                  <a:lnTo>
                    <a:pt x="434" y="200"/>
                  </a:lnTo>
                  <a:lnTo>
                    <a:pt x="282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9" name="Group 148"/>
          <p:cNvGrpSpPr/>
          <p:nvPr/>
        </p:nvGrpSpPr>
        <p:grpSpPr>
          <a:xfrm>
            <a:off x="8939970" y="3760305"/>
            <a:ext cx="2303759" cy="847862"/>
            <a:chOff x="9032979" y="5031256"/>
            <a:chExt cx="2303759" cy="847862"/>
          </a:xfrm>
        </p:grpSpPr>
        <p:sp>
          <p:nvSpPr>
            <p:cNvPr id="150" name="TextBox 149"/>
            <p:cNvSpPr txBox="1"/>
            <p:nvPr/>
          </p:nvSpPr>
          <p:spPr>
            <a:xfrm>
              <a:off x="9032979" y="5031256"/>
              <a:ext cx="535596" cy="3336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  <a:spcAft>
                  <a:spcPts val="200"/>
                </a:spcAft>
              </a:pPr>
              <a:r>
                <a:rPr lang="en-US" sz="1400" smtClean="0">
                  <a:solidFill>
                    <a:schemeClr val="tx2"/>
                  </a:solidFill>
                </a:rPr>
                <a:t>Over</a:t>
              </a: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0278435" y="5195777"/>
              <a:ext cx="1058303" cy="4462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5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languages </a:t>
              </a:r>
            </a:p>
            <a:p>
              <a:r>
                <a:rPr lang="en-US" sz="1150" smtClean="0">
                  <a:solidFill>
                    <a:schemeClr val="bg2"/>
                  </a:solidFill>
                  <a:latin typeface="Arial Black" panose="020B0A04020102020204" pitchFamily="34" charset="0"/>
                </a:rPr>
                <a:t>spoken</a:t>
              </a:r>
              <a:endParaRPr lang="en-US" sz="1150">
                <a:solidFill>
                  <a:schemeClr val="tx2"/>
                </a:solidFill>
              </a:endParaRPr>
            </a:p>
          </p:txBody>
        </p:sp>
        <p:grpSp>
          <p:nvGrpSpPr>
            <p:cNvPr id="152" name="Group 151"/>
            <p:cNvGrpSpPr/>
            <p:nvPr/>
          </p:nvGrpSpPr>
          <p:grpSpPr>
            <a:xfrm>
              <a:off x="9253615" y="5032216"/>
              <a:ext cx="1028201" cy="846902"/>
              <a:chOff x="9321988" y="4934764"/>
              <a:chExt cx="1132128" cy="932504"/>
            </a:xfrm>
          </p:grpSpPr>
          <p:grpSp>
            <p:nvGrpSpPr>
              <p:cNvPr id="153" name="Group 152"/>
              <p:cNvGrpSpPr/>
              <p:nvPr/>
            </p:nvGrpSpPr>
            <p:grpSpPr>
              <a:xfrm>
                <a:off x="9321988" y="4934764"/>
                <a:ext cx="1132128" cy="932504"/>
                <a:chOff x="9390016" y="4607323"/>
                <a:chExt cx="1944688" cy="1601788"/>
              </a:xfrm>
            </p:grpSpPr>
            <p:sp>
              <p:nvSpPr>
                <p:cNvPr id="155" name="Freeform 133"/>
                <p:cNvSpPr>
                  <a:spLocks/>
                </p:cNvSpPr>
                <p:nvPr/>
              </p:nvSpPr>
              <p:spPr bwMode="auto">
                <a:xfrm>
                  <a:off x="9390016" y="5362973"/>
                  <a:ext cx="989013" cy="846138"/>
                </a:xfrm>
                <a:custGeom>
                  <a:avLst/>
                  <a:gdLst>
                    <a:gd name="T0" fmla="*/ 149 w 363"/>
                    <a:gd name="T1" fmla="*/ 0 h 310"/>
                    <a:gd name="T2" fmla="*/ 0 w 363"/>
                    <a:gd name="T3" fmla="*/ 154 h 310"/>
                    <a:gd name="T4" fmla="*/ 33 w 363"/>
                    <a:gd name="T5" fmla="*/ 243 h 310"/>
                    <a:gd name="T6" fmla="*/ 0 w 363"/>
                    <a:gd name="T7" fmla="*/ 310 h 310"/>
                    <a:gd name="T8" fmla="*/ 96 w 363"/>
                    <a:gd name="T9" fmla="*/ 291 h 310"/>
                    <a:gd name="T10" fmla="*/ 185 w 363"/>
                    <a:gd name="T11" fmla="*/ 310 h 310"/>
                    <a:gd name="T12" fmla="*/ 363 w 363"/>
                    <a:gd name="T13" fmla="*/ 198 h 310"/>
                    <a:gd name="T14" fmla="*/ 311 w 363"/>
                    <a:gd name="T15" fmla="*/ 185 h 310"/>
                    <a:gd name="T16" fmla="*/ 242 w 363"/>
                    <a:gd name="T17" fmla="*/ 149 h 310"/>
                    <a:gd name="T18" fmla="*/ 149 w 363"/>
                    <a:gd name="T19" fmla="*/ 0 h 3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63" h="310">
                      <a:moveTo>
                        <a:pt x="149" y="0"/>
                      </a:moveTo>
                      <a:cubicBezTo>
                        <a:pt x="64" y="14"/>
                        <a:pt x="0" y="77"/>
                        <a:pt x="0" y="154"/>
                      </a:cubicBezTo>
                      <a:cubicBezTo>
                        <a:pt x="0" y="187"/>
                        <a:pt x="12" y="218"/>
                        <a:pt x="33" y="243"/>
                      </a:cubicBezTo>
                      <a:cubicBezTo>
                        <a:pt x="0" y="310"/>
                        <a:pt x="0" y="310"/>
                        <a:pt x="0" y="310"/>
                      </a:cubicBezTo>
                      <a:cubicBezTo>
                        <a:pt x="96" y="291"/>
                        <a:pt x="96" y="291"/>
                        <a:pt x="96" y="291"/>
                      </a:cubicBezTo>
                      <a:cubicBezTo>
                        <a:pt x="123" y="303"/>
                        <a:pt x="153" y="310"/>
                        <a:pt x="185" y="310"/>
                      </a:cubicBezTo>
                      <a:cubicBezTo>
                        <a:pt x="269" y="310"/>
                        <a:pt x="340" y="263"/>
                        <a:pt x="363" y="198"/>
                      </a:cubicBezTo>
                      <a:cubicBezTo>
                        <a:pt x="345" y="195"/>
                        <a:pt x="327" y="191"/>
                        <a:pt x="311" y="185"/>
                      </a:cubicBezTo>
                      <a:cubicBezTo>
                        <a:pt x="285" y="176"/>
                        <a:pt x="262" y="164"/>
                        <a:pt x="242" y="149"/>
                      </a:cubicBezTo>
                      <a:cubicBezTo>
                        <a:pt x="191" y="112"/>
                        <a:pt x="156" y="59"/>
                        <a:pt x="149" y="0"/>
                      </a:cubicBezTo>
                    </a:path>
                  </a:pathLst>
                </a:custGeom>
                <a:solidFill>
                  <a:schemeClr val="tx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134"/>
                <p:cNvSpPr>
                  <a:spLocks/>
                </p:cNvSpPr>
                <p:nvPr/>
              </p:nvSpPr>
              <p:spPr bwMode="auto">
                <a:xfrm>
                  <a:off x="9886904" y="4607323"/>
                  <a:ext cx="1447800" cy="1219200"/>
                </a:xfrm>
                <a:custGeom>
                  <a:avLst/>
                  <a:gdLst>
                    <a:gd name="T0" fmla="*/ 0 w 532"/>
                    <a:gd name="T1" fmla="*/ 224 h 447"/>
                    <a:gd name="T2" fmla="*/ 266 w 532"/>
                    <a:gd name="T3" fmla="*/ 447 h 447"/>
                    <a:gd name="T4" fmla="*/ 394 w 532"/>
                    <a:gd name="T5" fmla="*/ 420 h 447"/>
                    <a:gd name="T6" fmla="*/ 532 w 532"/>
                    <a:gd name="T7" fmla="*/ 447 h 447"/>
                    <a:gd name="T8" fmla="*/ 484 w 532"/>
                    <a:gd name="T9" fmla="*/ 352 h 447"/>
                    <a:gd name="T10" fmla="*/ 532 w 532"/>
                    <a:gd name="T11" fmla="*/ 224 h 447"/>
                    <a:gd name="T12" fmla="*/ 266 w 532"/>
                    <a:gd name="T13" fmla="*/ 0 h 447"/>
                    <a:gd name="T14" fmla="*/ 0 w 532"/>
                    <a:gd name="T15" fmla="*/ 224 h 4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532" h="447">
                      <a:moveTo>
                        <a:pt x="0" y="224"/>
                      </a:moveTo>
                      <a:cubicBezTo>
                        <a:pt x="0" y="347"/>
                        <a:pt x="119" y="447"/>
                        <a:pt x="266" y="447"/>
                      </a:cubicBezTo>
                      <a:cubicBezTo>
                        <a:pt x="312" y="447"/>
                        <a:pt x="356" y="437"/>
                        <a:pt x="394" y="420"/>
                      </a:cubicBezTo>
                      <a:cubicBezTo>
                        <a:pt x="532" y="447"/>
                        <a:pt x="532" y="447"/>
                        <a:pt x="532" y="447"/>
                      </a:cubicBezTo>
                      <a:cubicBezTo>
                        <a:pt x="484" y="352"/>
                        <a:pt x="484" y="352"/>
                        <a:pt x="484" y="352"/>
                      </a:cubicBezTo>
                      <a:cubicBezTo>
                        <a:pt x="514" y="316"/>
                        <a:pt x="532" y="271"/>
                        <a:pt x="532" y="224"/>
                      </a:cubicBezTo>
                      <a:cubicBezTo>
                        <a:pt x="532" y="100"/>
                        <a:pt x="413" y="0"/>
                        <a:pt x="266" y="0"/>
                      </a:cubicBezTo>
                      <a:cubicBezTo>
                        <a:pt x="119" y="0"/>
                        <a:pt x="0" y="100"/>
                        <a:pt x="0" y="224"/>
                      </a:cubicBezTo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54" name="TextBox 153"/>
              <p:cNvSpPr txBox="1"/>
              <p:nvPr/>
            </p:nvSpPr>
            <p:spPr>
              <a:xfrm>
                <a:off x="9690051" y="5111827"/>
                <a:ext cx="691047" cy="4706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2600" smtClean="0">
                    <a:solidFill>
                      <a:srgbClr val="FFFFFF"/>
                    </a:solidFill>
                    <a:latin typeface="Arial Black" panose="020B0A04020102020204" pitchFamily="34" charset="0"/>
                  </a:rPr>
                  <a:t>50</a:t>
                </a:r>
                <a:endParaRPr lang="en-US" sz="2600">
                  <a:solidFill>
                    <a:srgbClr val="FFFFFF"/>
                  </a:solidFill>
                  <a:latin typeface="Arial Black" panose="020B0A04020102020204" pitchFamily="34" charset="0"/>
                </a:endParaRPr>
              </a:p>
            </p:txBody>
          </p:sp>
        </p:grpSp>
      </p:grpSp>
      <p:cxnSp>
        <p:nvCxnSpPr>
          <p:cNvPr id="157" name="Straight Connector 156"/>
          <p:cNvCxnSpPr/>
          <p:nvPr/>
        </p:nvCxnSpPr>
        <p:spPr>
          <a:xfrm>
            <a:off x="8846474" y="2605235"/>
            <a:ext cx="2650201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8" name="Group 157"/>
          <p:cNvGrpSpPr/>
          <p:nvPr/>
        </p:nvGrpSpPr>
        <p:grpSpPr>
          <a:xfrm flipH="1">
            <a:off x="5811351" y="1900734"/>
            <a:ext cx="968069" cy="1074777"/>
            <a:chOff x="8185499" y="3263059"/>
            <a:chExt cx="2794000" cy="3101976"/>
          </a:xfrm>
        </p:grpSpPr>
        <p:grpSp>
          <p:nvGrpSpPr>
            <p:cNvPr id="159" name="Group 158"/>
            <p:cNvGrpSpPr/>
            <p:nvPr/>
          </p:nvGrpSpPr>
          <p:grpSpPr>
            <a:xfrm>
              <a:off x="8185499" y="3263059"/>
              <a:ext cx="2085975" cy="3101976"/>
              <a:chOff x="8185499" y="3263059"/>
              <a:chExt cx="2085975" cy="3101976"/>
            </a:xfrm>
          </p:grpSpPr>
          <p:sp>
            <p:nvSpPr>
              <p:cNvPr id="161" name="Oval 142"/>
              <p:cNvSpPr>
                <a:spLocks noChangeArrowheads="1"/>
              </p:cNvSpPr>
              <p:nvPr/>
            </p:nvSpPr>
            <p:spPr bwMode="auto">
              <a:xfrm>
                <a:off x="8836374" y="3263059"/>
                <a:ext cx="581025" cy="584200"/>
              </a:xfrm>
              <a:prstGeom prst="ellipse">
                <a:avLst/>
              </a:pr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143"/>
              <p:cNvSpPr>
                <a:spLocks/>
              </p:cNvSpPr>
              <p:nvPr/>
            </p:nvSpPr>
            <p:spPr bwMode="auto">
              <a:xfrm>
                <a:off x="8185499" y="4037759"/>
                <a:ext cx="2085975" cy="2327275"/>
              </a:xfrm>
              <a:custGeom>
                <a:avLst/>
                <a:gdLst>
                  <a:gd name="T0" fmla="*/ 173 w 554"/>
                  <a:gd name="T1" fmla="*/ 0 h 618"/>
                  <a:gd name="T2" fmla="*/ 141 w 554"/>
                  <a:gd name="T3" fmla="*/ 0 h 618"/>
                  <a:gd name="T4" fmla="*/ 127 w 554"/>
                  <a:gd name="T5" fmla="*/ 29 h 618"/>
                  <a:gd name="T6" fmla="*/ 23 w 554"/>
                  <a:gd name="T7" fmla="*/ 235 h 618"/>
                  <a:gd name="T8" fmla="*/ 0 w 554"/>
                  <a:gd name="T9" fmla="*/ 281 h 618"/>
                  <a:gd name="T10" fmla="*/ 93 w 554"/>
                  <a:gd name="T11" fmla="*/ 327 h 618"/>
                  <a:gd name="T12" fmla="*/ 116 w 554"/>
                  <a:gd name="T13" fmla="*/ 281 h 618"/>
                  <a:gd name="T14" fmla="*/ 173 w 554"/>
                  <a:gd name="T15" fmla="*/ 167 h 618"/>
                  <a:gd name="T16" fmla="*/ 173 w 554"/>
                  <a:gd name="T17" fmla="*/ 236 h 618"/>
                  <a:gd name="T18" fmla="*/ 203 w 554"/>
                  <a:gd name="T19" fmla="*/ 309 h 618"/>
                  <a:gd name="T20" fmla="*/ 327 w 554"/>
                  <a:gd name="T21" fmla="*/ 434 h 618"/>
                  <a:gd name="T22" fmla="*/ 327 w 554"/>
                  <a:gd name="T23" fmla="*/ 618 h 618"/>
                  <a:gd name="T24" fmla="*/ 430 w 554"/>
                  <a:gd name="T25" fmla="*/ 618 h 618"/>
                  <a:gd name="T26" fmla="*/ 430 w 554"/>
                  <a:gd name="T27" fmla="*/ 412 h 618"/>
                  <a:gd name="T28" fmla="*/ 430 w 554"/>
                  <a:gd name="T29" fmla="*/ 391 h 618"/>
                  <a:gd name="T30" fmla="*/ 415 w 554"/>
                  <a:gd name="T31" fmla="*/ 376 h 618"/>
                  <a:gd name="T32" fmla="*/ 327 w 554"/>
                  <a:gd name="T33" fmla="*/ 288 h 618"/>
                  <a:gd name="T34" fmla="*/ 327 w 554"/>
                  <a:gd name="T35" fmla="*/ 258 h 618"/>
                  <a:gd name="T36" fmla="*/ 327 w 554"/>
                  <a:gd name="T37" fmla="*/ 137 h 618"/>
                  <a:gd name="T38" fmla="*/ 441 w 554"/>
                  <a:gd name="T39" fmla="*/ 289 h 618"/>
                  <a:gd name="T40" fmla="*/ 471 w 554"/>
                  <a:gd name="T41" fmla="*/ 330 h 618"/>
                  <a:gd name="T42" fmla="*/ 554 w 554"/>
                  <a:gd name="T43" fmla="*/ 268 h 618"/>
                  <a:gd name="T44" fmla="*/ 523 w 554"/>
                  <a:gd name="T45" fmla="*/ 227 h 618"/>
                  <a:gd name="T46" fmla="*/ 368 w 554"/>
                  <a:gd name="T47" fmla="*/ 21 h 618"/>
                  <a:gd name="T48" fmla="*/ 353 w 554"/>
                  <a:gd name="T49" fmla="*/ 0 h 618"/>
                  <a:gd name="T50" fmla="*/ 327 w 554"/>
                  <a:gd name="T51" fmla="*/ 0 h 618"/>
                  <a:gd name="T52" fmla="*/ 173 w 554"/>
                  <a:gd name="T53" fmla="*/ 0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54" h="618">
                    <a:moveTo>
                      <a:pt x="173" y="0"/>
                    </a:moveTo>
                    <a:cubicBezTo>
                      <a:pt x="141" y="0"/>
                      <a:pt x="141" y="0"/>
                      <a:pt x="141" y="0"/>
                    </a:cubicBezTo>
                    <a:cubicBezTo>
                      <a:pt x="127" y="29"/>
                      <a:pt x="127" y="29"/>
                      <a:pt x="127" y="29"/>
                    </a:cubicBezTo>
                    <a:cubicBezTo>
                      <a:pt x="23" y="235"/>
                      <a:pt x="23" y="235"/>
                      <a:pt x="23" y="235"/>
                    </a:cubicBezTo>
                    <a:cubicBezTo>
                      <a:pt x="0" y="281"/>
                      <a:pt x="0" y="281"/>
                      <a:pt x="0" y="281"/>
                    </a:cubicBezTo>
                    <a:cubicBezTo>
                      <a:pt x="93" y="327"/>
                      <a:pt x="93" y="327"/>
                      <a:pt x="93" y="327"/>
                    </a:cubicBezTo>
                    <a:cubicBezTo>
                      <a:pt x="116" y="281"/>
                      <a:pt x="116" y="281"/>
                      <a:pt x="116" y="281"/>
                    </a:cubicBezTo>
                    <a:cubicBezTo>
                      <a:pt x="173" y="167"/>
                      <a:pt x="173" y="167"/>
                      <a:pt x="173" y="167"/>
                    </a:cubicBezTo>
                    <a:cubicBezTo>
                      <a:pt x="173" y="236"/>
                      <a:pt x="173" y="236"/>
                      <a:pt x="173" y="236"/>
                    </a:cubicBezTo>
                    <a:cubicBezTo>
                      <a:pt x="173" y="264"/>
                      <a:pt x="183" y="290"/>
                      <a:pt x="203" y="309"/>
                    </a:cubicBezTo>
                    <a:cubicBezTo>
                      <a:pt x="327" y="434"/>
                      <a:pt x="327" y="434"/>
                      <a:pt x="327" y="434"/>
                    </a:cubicBezTo>
                    <a:cubicBezTo>
                      <a:pt x="327" y="618"/>
                      <a:pt x="327" y="618"/>
                      <a:pt x="327" y="618"/>
                    </a:cubicBezTo>
                    <a:cubicBezTo>
                      <a:pt x="430" y="618"/>
                      <a:pt x="430" y="618"/>
                      <a:pt x="430" y="618"/>
                    </a:cubicBezTo>
                    <a:cubicBezTo>
                      <a:pt x="430" y="412"/>
                      <a:pt x="430" y="412"/>
                      <a:pt x="430" y="412"/>
                    </a:cubicBezTo>
                    <a:cubicBezTo>
                      <a:pt x="430" y="391"/>
                      <a:pt x="430" y="391"/>
                      <a:pt x="430" y="391"/>
                    </a:cubicBezTo>
                    <a:cubicBezTo>
                      <a:pt x="415" y="376"/>
                      <a:pt x="415" y="376"/>
                      <a:pt x="415" y="376"/>
                    </a:cubicBezTo>
                    <a:cubicBezTo>
                      <a:pt x="327" y="288"/>
                      <a:pt x="327" y="288"/>
                      <a:pt x="327" y="288"/>
                    </a:cubicBezTo>
                    <a:cubicBezTo>
                      <a:pt x="327" y="258"/>
                      <a:pt x="327" y="258"/>
                      <a:pt x="327" y="258"/>
                    </a:cubicBezTo>
                    <a:cubicBezTo>
                      <a:pt x="327" y="137"/>
                      <a:pt x="327" y="137"/>
                      <a:pt x="327" y="137"/>
                    </a:cubicBezTo>
                    <a:cubicBezTo>
                      <a:pt x="441" y="289"/>
                      <a:pt x="441" y="289"/>
                      <a:pt x="441" y="289"/>
                    </a:cubicBezTo>
                    <a:cubicBezTo>
                      <a:pt x="471" y="330"/>
                      <a:pt x="471" y="330"/>
                      <a:pt x="471" y="330"/>
                    </a:cubicBezTo>
                    <a:cubicBezTo>
                      <a:pt x="554" y="268"/>
                      <a:pt x="554" y="268"/>
                      <a:pt x="554" y="268"/>
                    </a:cubicBezTo>
                    <a:cubicBezTo>
                      <a:pt x="523" y="227"/>
                      <a:pt x="523" y="227"/>
                      <a:pt x="523" y="227"/>
                    </a:cubicBezTo>
                    <a:cubicBezTo>
                      <a:pt x="368" y="21"/>
                      <a:pt x="368" y="21"/>
                      <a:pt x="368" y="21"/>
                    </a:cubicBezTo>
                    <a:cubicBezTo>
                      <a:pt x="353" y="0"/>
                      <a:pt x="353" y="0"/>
                      <a:pt x="353" y="0"/>
                    </a:cubicBezTo>
                    <a:cubicBezTo>
                      <a:pt x="327" y="0"/>
                      <a:pt x="327" y="0"/>
                      <a:pt x="327" y="0"/>
                    </a:cubicBezTo>
                    <a:lnTo>
                      <a:pt x="173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144"/>
              <p:cNvSpPr>
                <a:spLocks/>
              </p:cNvSpPr>
              <p:nvPr/>
            </p:nvSpPr>
            <p:spPr bwMode="auto">
              <a:xfrm>
                <a:off x="8588724" y="5363322"/>
                <a:ext cx="568325" cy="1001713"/>
              </a:xfrm>
              <a:custGeom>
                <a:avLst/>
                <a:gdLst>
                  <a:gd name="T0" fmla="*/ 0 w 358"/>
                  <a:gd name="T1" fmla="*/ 631 h 631"/>
                  <a:gd name="T2" fmla="*/ 251 w 358"/>
                  <a:gd name="T3" fmla="*/ 631 h 631"/>
                  <a:gd name="T4" fmla="*/ 251 w 358"/>
                  <a:gd name="T5" fmla="*/ 631 h 631"/>
                  <a:gd name="T6" fmla="*/ 358 w 358"/>
                  <a:gd name="T7" fmla="*/ 202 h 631"/>
                  <a:gd name="T8" fmla="*/ 156 w 358"/>
                  <a:gd name="T9" fmla="*/ 0 h 631"/>
                  <a:gd name="T10" fmla="*/ 0 w 358"/>
                  <a:gd name="T11" fmla="*/ 631 h 6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8" h="631">
                    <a:moveTo>
                      <a:pt x="0" y="631"/>
                    </a:moveTo>
                    <a:lnTo>
                      <a:pt x="251" y="631"/>
                    </a:lnTo>
                    <a:lnTo>
                      <a:pt x="251" y="631"/>
                    </a:lnTo>
                    <a:lnTo>
                      <a:pt x="358" y="202"/>
                    </a:lnTo>
                    <a:lnTo>
                      <a:pt x="156" y="0"/>
                    </a:lnTo>
                    <a:lnTo>
                      <a:pt x="0" y="631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60" name="Freeform 145"/>
            <p:cNvSpPr>
              <a:spLocks/>
            </p:cNvSpPr>
            <p:nvPr/>
          </p:nvSpPr>
          <p:spPr bwMode="auto">
            <a:xfrm>
              <a:off x="10087324" y="5190284"/>
              <a:ext cx="892175" cy="1174750"/>
            </a:xfrm>
            <a:custGeom>
              <a:avLst/>
              <a:gdLst>
                <a:gd name="T0" fmla="*/ 427 w 562"/>
                <a:gd name="T1" fmla="*/ 690 h 740"/>
                <a:gd name="T2" fmla="*/ 463 w 562"/>
                <a:gd name="T3" fmla="*/ 740 h 740"/>
                <a:gd name="T4" fmla="*/ 562 w 562"/>
                <a:gd name="T5" fmla="*/ 671 h 740"/>
                <a:gd name="T6" fmla="*/ 529 w 562"/>
                <a:gd name="T7" fmla="*/ 621 h 740"/>
                <a:gd name="T8" fmla="*/ 97 w 562"/>
                <a:gd name="T9" fmla="*/ 0 h 740"/>
                <a:gd name="T10" fmla="*/ 0 w 562"/>
                <a:gd name="T11" fmla="*/ 73 h 740"/>
                <a:gd name="T12" fmla="*/ 429 w 562"/>
                <a:gd name="T13" fmla="*/ 690 h 740"/>
                <a:gd name="T14" fmla="*/ 427 w 562"/>
                <a:gd name="T15" fmla="*/ 69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62" h="740">
                  <a:moveTo>
                    <a:pt x="427" y="690"/>
                  </a:moveTo>
                  <a:lnTo>
                    <a:pt x="463" y="740"/>
                  </a:lnTo>
                  <a:lnTo>
                    <a:pt x="562" y="671"/>
                  </a:lnTo>
                  <a:lnTo>
                    <a:pt x="529" y="621"/>
                  </a:lnTo>
                  <a:lnTo>
                    <a:pt x="97" y="0"/>
                  </a:lnTo>
                  <a:lnTo>
                    <a:pt x="0" y="73"/>
                  </a:lnTo>
                  <a:lnTo>
                    <a:pt x="429" y="690"/>
                  </a:lnTo>
                  <a:lnTo>
                    <a:pt x="427" y="6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4" name="TextBox 163"/>
          <p:cNvSpPr txBox="1"/>
          <p:nvPr/>
        </p:nvSpPr>
        <p:spPr>
          <a:xfrm>
            <a:off x="638497" y="164151"/>
            <a:ext cx="393428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latin typeface="Arial Black" panose="020B0A04020102020204" pitchFamily="34" charset="0"/>
              </a:rPr>
              <a:t>VCC at a Glance</a:t>
            </a:r>
            <a:endParaRPr lang="en-US" sz="2400">
              <a:latin typeface="Arial Black" panose="020B0A04020102020204" pitchFamily="34" charset="0"/>
            </a:endParaRPr>
          </a:p>
        </p:txBody>
      </p:sp>
      <p:sp>
        <p:nvSpPr>
          <p:cNvPr id="165" name="TextBox 164"/>
          <p:cNvSpPr txBox="1"/>
          <p:nvPr/>
        </p:nvSpPr>
        <p:spPr>
          <a:xfrm>
            <a:off x="8791275" y="6098707"/>
            <a:ext cx="3086240" cy="2385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50">
                <a:solidFill>
                  <a:schemeClr val="tx2"/>
                </a:solidFill>
              </a:rPr>
              <a:t>*CDW Oct. 2021, Institution Demographics, FY 2020-21</a:t>
            </a:r>
          </a:p>
        </p:txBody>
      </p:sp>
    </p:spTree>
    <p:extLst>
      <p:ext uri="{BB962C8B-B14F-4D97-AF65-F5344CB8AC3E}">
        <p14:creationId xmlns:p14="http://schemas.microsoft.com/office/powerpoint/2010/main" val="287773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43D2B"/>
      </a:dk1>
      <a:lt1>
        <a:srgbClr val="ADF979"/>
      </a:lt1>
      <a:dk2>
        <a:srgbClr val="3A4150"/>
      </a:dk2>
      <a:lt2>
        <a:srgbClr val="84BB00"/>
      </a:lt2>
      <a:accent1>
        <a:srgbClr val="545963"/>
      </a:accent1>
      <a:accent2>
        <a:srgbClr val="DADAE2"/>
      </a:accent2>
      <a:accent3>
        <a:srgbClr val="F0F0F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</TotalTime>
  <Words>265</Words>
  <Application>Microsoft Office PowerPoint</Application>
  <PresentationFormat>Widescreen</PresentationFormat>
  <Paragraphs>157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120</cp:revision>
  <dcterms:created xsi:type="dcterms:W3CDTF">2025-04-09T20:13:44Z</dcterms:created>
  <dcterms:modified xsi:type="dcterms:W3CDTF">2025-04-16T16:36:57Z</dcterms:modified>
</cp:coreProperties>
</file>